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lear Sans" panose="020B0604020202020204" charset="0"/>
      <p:regular r:id="rId19"/>
    </p:embeddedFont>
    <p:embeddedFont>
      <p:font typeface="Clear Sans Bold" panose="020B0604020202020204" charset="0"/>
      <p:regular r:id="rId20"/>
    </p:embeddedFont>
    <p:embeddedFont>
      <p:font typeface="Clear Sans Bold Italics" panose="020B0604020202020204" charset="0"/>
      <p:regular r:id="rId21"/>
    </p:embeddedFont>
    <p:embeddedFont>
      <p:font typeface="Clear Sans Italics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6247" autoAdjust="0"/>
  </p:normalViewPr>
  <p:slideViewPr>
    <p:cSldViewPr>
      <p:cViewPr varScale="1">
        <p:scale>
          <a:sx n="72" d="100"/>
          <a:sy n="72" d="100"/>
        </p:scale>
        <p:origin x="1308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26" Type="http://schemas.openxmlformats.org/officeDocument/2006/relationships/image" Target="../media/image44.sv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sv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image" Target="../media/image20.png"/><Relationship Id="rId16" Type="http://schemas.openxmlformats.org/officeDocument/2006/relationships/image" Target="../media/image34.svg"/><Relationship Id="rId20" Type="http://schemas.openxmlformats.org/officeDocument/2006/relationships/image" Target="../media/image3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svg"/><Relationship Id="rId11" Type="http://schemas.openxmlformats.org/officeDocument/2006/relationships/image" Target="../media/image29.png"/><Relationship Id="rId24" Type="http://schemas.openxmlformats.org/officeDocument/2006/relationships/image" Target="../media/image42.sv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10" Type="http://schemas.openxmlformats.org/officeDocument/2006/relationships/image" Target="../media/image28.svg"/><Relationship Id="rId19" Type="http://schemas.openxmlformats.org/officeDocument/2006/relationships/image" Target="../media/image37.png"/><Relationship Id="rId4" Type="http://schemas.openxmlformats.org/officeDocument/2006/relationships/image" Target="../media/image22.svg"/><Relationship Id="rId9" Type="http://schemas.openxmlformats.org/officeDocument/2006/relationships/image" Target="../media/image27.png"/><Relationship Id="rId14" Type="http://schemas.openxmlformats.org/officeDocument/2006/relationships/image" Target="../media/image32.svg"/><Relationship Id="rId22" Type="http://schemas.openxmlformats.org/officeDocument/2006/relationships/image" Target="../media/image4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svg"/><Relationship Id="rId7" Type="http://schemas.openxmlformats.org/officeDocument/2006/relationships/image" Target="../media/image52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Relationship Id="rId9" Type="http://schemas.openxmlformats.org/officeDocument/2006/relationships/image" Target="../media/image5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02887" y="3395475"/>
            <a:ext cx="8217084" cy="4217262"/>
            <a:chOff x="0" y="0"/>
            <a:chExt cx="10956112" cy="5623016"/>
          </a:xfrm>
        </p:grpSpPr>
        <p:sp>
          <p:nvSpPr>
            <p:cNvPr id="3" name="TextBox 3"/>
            <p:cNvSpPr txBox="1"/>
            <p:nvPr/>
          </p:nvSpPr>
          <p:spPr>
            <a:xfrm>
              <a:off x="0" y="1368999"/>
              <a:ext cx="10956112" cy="28204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000"/>
                </a:lnSpc>
              </a:pPr>
              <a:r>
                <a:rPr lang="en-US" sz="8000">
                  <a:solidFill>
                    <a:srgbClr val="F7B4A7"/>
                  </a:solidFill>
                  <a:latin typeface="Clear Sans Bold"/>
                </a:rPr>
                <a:t>Портал “МЕДСТАТ”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0956112" cy="525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94DDDE"/>
                  </a:solidFill>
                  <a:latin typeface="Clear Sans"/>
                </a:rPr>
                <a:t>РУКОВОДСТВО ПОЛЬЗОВАТЕЛЯ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871387"/>
              <a:ext cx="10956112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94DDDE"/>
                  </a:solidFill>
                  <a:latin typeface="Clear Sans"/>
                </a:rPr>
                <a:t>Информационная система 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6900998" y="115804"/>
            <a:ext cx="1194327" cy="2586142"/>
          </a:xfrm>
          <a:custGeom>
            <a:avLst/>
            <a:gdLst/>
            <a:ahLst/>
            <a:cxnLst/>
            <a:rect l="l" t="t" r="r" b="b"/>
            <a:pathLst>
              <a:path w="1194327" h="2586142">
                <a:moveTo>
                  <a:pt x="0" y="0"/>
                </a:moveTo>
                <a:lnTo>
                  <a:pt x="1194327" y="0"/>
                </a:lnTo>
                <a:lnTo>
                  <a:pt x="1194327" y="2586142"/>
                </a:lnTo>
                <a:lnTo>
                  <a:pt x="0" y="2586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>
            <a:off x="-947148" y="1264426"/>
            <a:ext cx="3144039" cy="2440918"/>
          </a:xfrm>
          <a:custGeom>
            <a:avLst/>
            <a:gdLst/>
            <a:ahLst/>
            <a:cxnLst/>
            <a:rect l="l" t="t" r="r" b="b"/>
            <a:pathLst>
              <a:path w="3144039" h="2440918">
                <a:moveTo>
                  <a:pt x="0" y="0"/>
                </a:moveTo>
                <a:lnTo>
                  <a:pt x="3144040" y="0"/>
                </a:lnTo>
                <a:lnTo>
                  <a:pt x="3144040" y="2440918"/>
                </a:lnTo>
                <a:lnTo>
                  <a:pt x="0" y="24409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>
            <a:off x="624872" y="5005800"/>
            <a:ext cx="1894295" cy="4252500"/>
          </a:xfrm>
          <a:custGeom>
            <a:avLst/>
            <a:gdLst/>
            <a:ahLst/>
            <a:cxnLst/>
            <a:rect l="l" t="t" r="r" b="b"/>
            <a:pathLst>
              <a:path w="1894295" h="4252500">
                <a:moveTo>
                  <a:pt x="0" y="0"/>
                </a:moveTo>
                <a:lnTo>
                  <a:pt x="1894295" y="0"/>
                </a:lnTo>
                <a:lnTo>
                  <a:pt x="1894295" y="4252500"/>
                </a:lnTo>
                <a:lnTo>
                  <a:pt x="0" y="425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>
            <a:off x="4011803" y="7612736"/>
            <a:ext cx="3486358" cy="4114800"/>
          </a:xfrm>
          <a:custGeom>
            <a:avLst/>
            <a:gdLst/>
            <a:ahLst/>
            <a:cxnLst/>
            <a:rect l="l" t="t" r="r" b="b"/>
            <a:pathLst>
              <a:path w="3486358" h="4114800">
                <a:moveTo>
                  <a:pt x="0" y="0"/>
                </a:moveTo>
                <a:lnTo>
                  <a:pt x="3486358" y="0"/>
                </a:lnTo>
                <a:lnTo>
                  <a:pt x="3486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 rot="-61940">
            <a:off x="2918307" y="2839610"/>
            <a:ext cx="4408100" cy="3911187"/>
          </a:xfrm>
          <a:custGeom>
            <a:avLst/>
            <a:gdLst/>
            <a:ahLst/>
            <a:cxnLst/>
            <a:rect l="l" t="t" r="r" b="b"/>
            <a:pathLst>
              <a:path w="4408100" h="3911187">
                <a:moveTo>
                  <a:pt x="0" y="0"/>
                </a:moveTo>
                <a:lnTo>
                  <a:pt x="4408100" y="0"/>
                </a:lnTo>
                <a:lnTo>
                  <a:pt x="4408100" y="3911187"/>
                </a:lnTo>
                <a:lnTo>
                  <a:pt x="0" y="391118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>
          <a:xfrm>
            <a:off x="2883431" y="312347"/>
            <a:ext cx="2237533" cy="2389598"/>
          </a:xfrm>
          <a:custGeom>
            <a:avLst/>
            <a:gdLst/>
            <a:ahLst/>
            <a:cxnLst/>
            <a:rect l="l" t="t" r="r" b="b"/>
            <a:pathLst>
              <a:path w="2237533" h="2389598">
                <a:moveTo>
                  <a:pt x="0" y="0"/>
                </a:moveTo>
                <a:lnTo>
                  <a:pt x="2237533" y="0"/>
                </a:lnTo>
                <a:lnTo>
                  <a:pt x="2237533" y="2389599"/>
                </a:lnTo>
                <a:lnTo>
                  <a:pt x="0" y="23895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60955"/>
            <a:ext cx="6311003" cy="4842823"/>
          </a:xfrm>
          <a:custGeom>
            <a:avLst/>
            <a:gdLst/>
            <a:ahLst/>
            <a:cxnLst/>
            <a:rect l="l" t="t" r="r" b="b"/>
            <a:pathLst>
              <a:path w="6311003" h="4842823">
                <a:moveTo>
                  <a:pt x="0" y="0"/>
                </a:moveTo>
                <a:lnTo>
                  <a:pt x="6311003" y="0"/>
                </a:lnTo>
                <a:lnTo>
                  <a:pt x="6311003" y="4842823"/>
                </a:lnTo>
                <a:lnTo>
                  <a:pt x="0" y="48428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379" r="-69575" b="-6736"/>
            </a:stretch>
          </a:blipFill>
          <a:ln w="38100" cap="sq">
            <a:solidFill>
              <a:srgbClr val="4771AC"/>
            </a:solidFill>
            <a:prstDash val="solid"/>
            <a:miter/>
          </a:ln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>
            <a:off x="0" y="5003778"/>
            <a:ext cx="6311003" cy="5143500"/>
          </a:xfrm>
          <a:custGeom>
            <a:avLst/>
            <a:gdLst/>
            <a:ahLst/>
            <a:cxnLst/>
            <a:rect l="l" t="t" r="r" b="b"/>
            <a:pathLst>
              <a:path w="6311003" h="5143500">
                <a:moveTo>
                  <a:pt x="0" y="0"/>
                </a:moveTo>
                <a:lnTo>
                  <a:pt x="6311003" y="0"/>
                </a:lnTo>
                <a:lnTo>
                  <a:pt x="6311003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sq">
            <a:solidFill>
              <a:srgbClr val="4771AC"/>
            </a:solidFill>
            <a:prstDash val="solid"/>
            <a:miter/>
          </a:ln>
        </p:spPr>
        <p:txBody>
          <a:bodyPr/>
          <a:lstStyle/>
          <a:p>
            <a:endParaRPr lang="ru-RU"/>
          </a:p>
        </p:txBody>
      </p:sp>
      <p:sp>
        <p:nvSpPr>
          <p:cNvPr id="4" name="Freeform 4"/>
          <p:cNvSpPr/>
          <p:nvPr/>
        </p:nvSpPr>
        <p:spPr>
          <a:xfrm>
            <a:off x="3534713" y="8869613"/>
            <a:ext cx="1154368" cy="843738"/>
          </a:xfrm>
          <a:custGeom>
            <a:avLst/>
            <a:gdLst/>
            <a:ahLst/>
            <a:cxnLst/>
            <a:rect l="l" t="t" r="r" b="b"/>
            <a:pathLst>
              <a:path w="1154368" h="843738">
                <a:moveTo>
                  <a:pt x="0" y="0"/>
                </a:moveTo>
                <a:lnTo>
                  <a:pt x="1154368" y="0"/>
                </a:lnTo>
                <a:lnTo>
                  <a:pt x="1154368" y="843738"/>
                </a:lnTo>
                <a:lnTo>
                  <a:pt x="0" y="843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>
            <a:off x="2852330" y="4394714"/>
            <a:ext cx="974503" cy="1218129"/>
          </a:xfrm>
          <a:custGeom>
            <a:avLst/>
            <a:gdLst/>
            <a:ahLst/>
            <a:cxnLst/>
            <a:rect l="l" t="t" r="r" b="b"/>
            <a:pathLst>
              <a:path w="974503" h="1218129">
                <a:moveTo>
                  <a:pt x="0" y="0"/>
                </a:moveTo>
                <a:lnTo>
                  <a:pt x="974503" y="0"/>
                </a:lnTo>
                <a:lnTo>
                  <a:pt x="974503" y="1218129"/>
                </a:lnTo>
                <a:lnTo>
                  <a:pt x="0" y="12181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ru-RU"/>
          </a:p>
        </p:txBody>
      </p:sp>
      <p:grpSp>
        <p:nvGrpSpPr>
          <p:cNvPr id="6" name="Group 6"/>
          <p:cNvGrpSpPr/>
          <p:nvPr/>
        </p:nvGrpSpPr>
        <p:grpSpPr>
          <a:xfrm>
            <a:off x="6311003" y="1490795"/>
            <a:ext cx="11976997" cy="7092120"/>
            <a:chOff x="0" y="0"/>
            <a:chExt cx="3154435" cy="186788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54435" cy="1867883"/>
            </a:xfrm>
            <a:custGeom>
              <a:avLst/>
              <a:gdLst/>
              <a:ahLst/>
              <a:cxnLst/>
              <a:rect l="l" t="t" r="r" b="b"/>
              <a:pathLst>
                <a:path w="3154435" h="1867883">
                  <a:moveTo>
                    <a:pt x="0" y="0"/>
                  </a:moveTo>
                  <a:lnTo>
                    <a:pt x="3154435" y="0"/>
                  </a:lnTo>
                  <a:lnTo>
                    <a:pt x="3154435" y="1867883"/>
                  </a:lnTo>
                  <a:lnTo>
                    <a:pt x="0" y="1867883"/>
                  </a:lnTo>
                  <a:close/>
                </a:path>
              </a:pathLst>
            </a:custGeom>
            <a:solidFill>
              <a:srgbClr val="F0ABC1">
                <a:alpha val="57647"/>
              </a:srgbClr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4795401" y="8226031"/>
            <a:ext cx="2515101" cy="1676734"/>
          </a:xfrm>
          <a:custGeom>
            <a:avLst/>
            <a:gdLst/>
            <a:ahLst/>
            <a:cxnLst/>
            <a:rect l="l" t="t" r="r" b="b"/>
            <a:pathLst>
              <a:path w="2515101" h="1676734">
                <a:moveTo>
                  <a:pt x="0" y="0"/>
                </a:moveTo>
                <a:lnTo>
                  <a:pt x="2515100" y="0"/>
                </a:lnTo>
                <a:lnTo>
                  <a:pt x="2515100" y="1676734"/>
                </a:lnTo>
                <a:lnTo>
                  <a:pt x="0" y="16767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  <a:ln w="38100" cap="sq">
            <a:solidFill>
              <a:srgbClr val="4771AC"/>
            </a:solidFill>
            <a:prstDash val="solid"/>
            <a:miter/>
          </a:ln>
        </p:spPr>
        <p:txBody>
          <a:bodyPr/>
          <a:lstStyle/>
          <a:p>
            <a:endParaRPr lang="ru-RU"/>
          </a:p>
        </p:txBody>
      </p:sp>
      <p:grpSp>
        <p:nvGrpSpPr>
          <p:cNvPr id="10" name="Group 10"/>
          <p:cNvGrpSpPr/>
          <p:nvPr/>
        </p:nvGrpSpPr>
        <p:grpSpPr>
          <a:xfrm>
            <a:off x="7718383" y="2084613"/>
            <a:ext cx="9162237" cy="5233364"/>
            <a:chOff x="0" y="0"/>
            <a:chExt cx="12216316" cy="6977819"/>
          </a:xfrm>
        </p:grpSpPr>
        <p:sp>
          <p:nvSpPr>
            <p:cNvPr id="11" name="TextBox 11"/>
            <p:cNvSpPr txBox="1"/>
            <p:nvPr/>
          </p:nvSpPr>
          <p:spPr>
            <a:xfrm>
              <a:off x="0" y="85725"/>
              <a:ext cx="12216316" cy="23374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6399">
                  <a:solidFill>
                    <a:srgbClr val="2B4B82"/>
                  </a:solidFill>
                  <a:latin typeface="Clear Sans Bold"/>
                </a:rPr>
                <a:t>Приём данных  в портал “Медстат”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3059083"/>
              <a:ext cx="12216316" cy="20163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r>
                <a:rPr lang="en-US" sz="2900">
                  <a:solidFill>
                    <a:srgbClr val="2B4B82"/>
                  </a:solidFill>
                  <a:latin typeface="Clear Sans"/>
                </a:rPr>
                <a:t>ДЛЯ ПРИЕМА ДАННЫХ В ПОРТАЛ “ МЕДСТАТ” МОЖНО ИСПЛЬЗОВАТЬ СГЕНЕРИРОВАННЫЙ ФАЙЛ  EXCEL.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5893874"/>
              <a:ext cx="12216316" cy="1083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2B4B82"/>
                  </a:solidFill>
                  <a:latin typeface="Clear Sans"/>
                </a:rPr>
                <a:t>При генерации формируется скрытый лист </a:t>
              </a:r>
              <a:r>
                <a:rPr lang="en-US" sz="2400">
                  <a:solidFill>
                    <a:srgbClr val="ED87B5"/>
                  </a:solidFill>
                  <a:latin typeface="Clear Sans Bold"/>
                </a:rPr>
                <a:t>“Sheetsparams”</a:t>
              </a:r>
              <a:r>
                <a:rPr lang="en-US" sz="2400">
                  <a:solidFill>
                    <a:srgbClr val="2B4B82"/>
                  </a:solidFill>
                  <a:latin typeface="Clear Sans"/>
                </a:rPr>
                <a:t>, в котором указаны необходимые параметры для приема.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945" y="583198"/>
            <a:ext cx="17165009" cy="9310197"/>
            <a:chOff x="0" y="0"/>
            <a:chExt cx="4520826" cy="24520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20826" cy="2452068"/>
            </a:xfrm>
            <a:custGeom>
              <a:avLst/>
              <a:gdLst/>
              <a:ahLst/>
              <a:cxnLst/>
              <a:rect l="l" t="t" r="r" b="b"/>
              <a:pathLst>
                <a:path w="4520826" h="2452068">
                  <a:moveTo>
                    <a:pt x="0" y="0"/>
                  </a:moveTo>
                  <a:lnTo>
                    <a:pt x="4520826" y="0"/>
                  </a:lnTo>
                  <a:lnTo>
                    <a:pt x="4520826" y="2452068"/>
                  </a:lnTo>
                  <a:lnTo>
                    <a:pt x="0" y="2452068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 w="38100" cap="sq">
              <a:solidFill>
                <a:srgbClr val="94DDDE">
                  <a:alpha val="60000"/>
                </a:srgbClr>
              </a:solidFill>
              <a:prstDash val="solid"/>
              <a:miter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37341" y="635594"/>
            <a:ext cx="5129952" cy="3496207"/>
          </a:xfrm>
          <a:custGeom>
            <a:avLst/>
            <a:gdLst/>
            <a:ahLst/>
            <a:cxnLst/>
            <a:rect l="l" t="t" r="r" b="b"/>
            <a:pathLst>
              <a:path w="5129952" h="3496207">
                <a:moveTo>
                  <a:pt x="0" y="0"/>
                </a:moveTo>
                <a:lnTo>
                  <a:pt x="5129952" y="0"/>
                </a:lnTo>
                <a:lnTo>
                  <a:pt x="5129952" y="3496207"/>
                </a:lnTo>
                <a:lnTo>
                  <a:pt x="0" y="34962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42" t="-2497" r="-3302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ru-RU"/>
          </a:p>
        </p:txBody>
      </p:sp>
      <p:sp>
        <p:nvSpPr>
          <p:cNvPr id="6" name="Freeform 6"/>
          <p:cNvSpPr/>
          <p:nvPr/>
        </p:nvSpPr>
        <p:spPr>
          <a:xfrm>
            <a:off x="537341" y="4096871"/>
            <a:ext cx="5129952" cy="5744129"/>
          </a:xfrm>
          <a:custGeom>
            <a:avLst/>
            <a:gdLst/>
            <a:ahLst/>
            <a:cxnLst/>
            <a:rect l="l" t="t" r="r" b="b"/>
            <a:pathLst>
              <a:path w="5129952" h="5744129">
                <a:moveTo>
                  <a:pt x="0" y="0"/>
                </a:moveTo>
                <a:lnTo>
                  <a:pt x="5129952" y="0"/>
                </a:lnTo>
                <a:lnTo>
                  <a:pt x="5129952" y="5744129"/>
                </a:lnTo>
                <a:lnTo>
                  <a:pt x="0" y="5744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21" t="-5703" r="-1021" b="-16464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 rot="-8100000">
            <a:off x="5642974" y="2576768"/>
            <a:ext cx="1647379" cy="465384"/>
          </a:xfrm>
          <a:custGeom>
            <a:avLst/>
            <a:gdLst/>
            <a:ahLst/>
            <a:cxnLst/>
            <a:rect l="l" t="t" r="r" b="b"/>
            <a:pathLst>
              <a:path w="1647379" h="465384">
                <a:moveTo>
                  <a:pt x="0" y="0"/>
                </a:moveTo>
                <a:lnTo>
                  <a:pt x="1647379" y="0"/>
                </a:lnTo>
                <a:lnTo>
                  <a:pt x="1647379" y="465384"/>
                </a:lnTo>
                <a:lnTo>
                  <a:pt x="0" y="465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>
            <a:off x="7809112" y="635594"/>
            <a:ext cx="6897000" cy="9205406"/>
          </a:xfrm>
          <a:custGeom>
            <a:avLst/>
            <a:gdLst/>
            <a:ahLst/>
            <a:cxnLst/>
            <a:rect l="l" t="t" r="r" b="b"/>
            <a:pathLst>
              <a:path w="6897000" h="9205406">
                <a:moveTo>
                  <a:pt x="0" y="0"/>
                </a:moveTo>
                <a:lnTo>
                  <a:pt x="6897000" y="0"/>
                </a:lnTo>
                <a:lnTo>
                  <a:pt x="6897000" y="9205406"/>
                </a:lnTo>
                <a:lnTo>
                  <a:pt x="0" y="92054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517" r="-31400" b="-379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ru-RU"/>
          </a:p>
        </p:txBody>
      </p:sp>
      <p:sp>
        <p:nvSpPr>
          <p:cNvPr id="9" name="TextBox 9"/>
          <p:cNvSpPr txBox="1"/>
          <p:nvPr/>
        </p:nvSpPr>
        <p:spPr>
          <a:xfrm>
            <a:off x="209583" y="47625"/>
            <a:ext cx="7004055" cy="421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54"/>
              </a:lnSpc>
            </a:pPr>
            <a:r>
              <a:rPr lang="en-US" sz="3099">
                <a:solidFill>
                  <a:srgbClr val="ED87B5"/>
                </a:solidFill>
                <a:latin typeface="Clear Sans Bold"/>
              </a:rPr>
              <a:t>Ввод ведомости учета посещений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719689" y="3518335"/>
            <a:ext cx="2089423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2B4B82"/>
                </a:solidFill>
                <a:latin typeface="Clear Sans"/>
              </a:rPr>
              <a:t>Для ввода и анализа посещений в портале “Медстат” созданы 38 и 39 формы.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900781" y="6246501"/>
            <a:ext cx="2613380" cy="1878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2B4B82"/>
                </a:solidFill>
                <a:latin typeface="Clear Sans"/>
              </a:rPr>
              <a:t>Для получения сводных данных на уровне каждой организации делается свод в режиме “Слияние форм по разрезам”.</a:t>
            </a:r>
          </a:p>
        </p:txBody>
      </p:sp>
      <p:sp>
        <p:nvSpPr>
          <p:cNvPr id="12" name="Freeform 12"/>
          <p:cNvSpPr/>
          <p:nvPr/>
        </p:nvSpPr>
        <p:spPr>
          <a:xfrm rot="-8100000">
            <a:off x="14947151" y="5278772"/>
            <a:ext cx="1647379" cy="465384"/>
          </a:xfrm>
          <a:custGeom>
            <a:avLst/>
            <a:gdLst/>
            <a:ahLst/>
            <a:cxnLst/>
            <a:rect l="l" t="t" r="r" b="b"/>
            <a:pathLst>
              <a:path w="1647379" h="465384">
                <a:moveTo>
                  <a:pt x="0" y="0"/>
                </a:moveTo>
                <a:lnTo>
                  <a:pt x="1647379" y="0"/>
                </a:lnTo>
                <a:lnTo>
                  <a:pt x="1647379" y="465384"/>
                </a:lnTo>
                <a:lnTo>
                  <a:pt x="0" y="465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3" name="Freeform 13"/>
          <p:cNvSpPr/>
          <p:nvPr/>
        </p:nvSpPr>
        <p:spPr>
          <a:xfrm rot="5570622">
            <a:off x="-483891" y="4062867"/>
            <a:ext cx="1386947" cy="391813"/>
          </a:xfrm>
          <a:custGeom>
            <a:avLst/>
            <a:gdLst/>
            <a:ahLst/>
            <a:cxnLst/>
            <a:rect l="l" t="t" r="r" b="b"/>
            <a:pathLst>
              <a:path w="1386947" h="391813">
                <a:moveTo>
                  <a:pt x="0" y="0"/>
                </a:moveTo>
                <a:lnTo>
                  <a:pt x="1386947" y="0"/>
                </a:lnTo>
                <a:lnTo>
                  <a:pt x="1386947" y="391813"/>
                </a:lnTo>
                <a:lnTo>
                  <a:pt x="0" y="39181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1422" y="1046893"/>
            <a:ext cx="6735286" cy="7687944"/>
          </a:xfrm>
          <a:custGeom>
            <a:avLst/>
            <a:gdLst/>
            <a:ahLst/>
            <a:cxnLst/>
            <a:rect l="l" t="t" r="r" b="b"/>
            <a:pathLst>
              <a:path w="6735286" h="7687944">
                <a:moveTo>
                  <a:pt x="0" y="0"/>
                </a:moveTo>
                <a:lnTo>
                  <a:pt x="6735286" y="0"/>
                </a:lnTo>
                <a:lnTo>
                  <a:pt x="6735286" y="7687943"/>
                </a:lnTo>
                <a:lnTo>
                  <a:pt x="0" y="76879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4771AC"/>
            </a:solidFill>
            <a:prstDash val="solid"/>
            <a:miter/>
          </a:ln>
        </p:spPr>
        <p:txBody>
          <a:bodyPr/>
          <a:lstStyle/>
          <a:p>
            <a:endParaRPr lang="ru-RU"/>
          </a:p>
        </p:txBody>
      </p:sp>
      <p:grpSp>
        <p:nvGrpSpPr>
          <p:cNvPr id="3" name="Group 3"/>
          <p:cNvGrpSpPr/>
          <p:nvPr/>
        </p:nvGrpSpPr>
        <p:grpSpPr>
          <a:xfrm>
            <a:off x="8289180" y="643972"/>
            <a:ext cx="9162237" cy="8090864"/>
            <a:chOff x="0" y="0"/>
            <a:chExt cx="12216316" cy="10787819"/>
          </a:xfrm>
        </p:grpSpPr>
        <p:sp>
          <p:nvSpPr>
            <p:cNvPr id="4" name="TextBox 4"/>
            <p:cNvSpPr txBox="1"/>
            <p:nvPr/>
          </p:nvSpPr>
          <p:spPr>
            <a:xfrm>
              <a:off x="0" y="85725"/>
              <a:ext cx="12216316" cy="45980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719"/>
                </a:lnSpc>
              </a:pPr>
              <a:r>
                <a:rPr lang="en-US" sz="6399">
                  <a:solidFill>
                    <a:srgbClr val="2B4B82"/>
                  </a:solidFill>
                  <a:latin typeface="Clear Sans Bold"/>
                </a:rPr>
                <a:t>Ввод данных и формирование сводов в подчиненных   организациях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319683"/>
              <a:ext cx="12216316" cy="13305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r>
                <a:rPr lang="en-US" sz="2900">
                  <a:solidFill>
                    <a:srgbClr val="2B4B82"/>
                  </a:solidFill>
                  <a:latin typeface="Clear Sans"/>
                </a:rPr>
                <a:t>ДЛЯ СЛИЯНИЯ ФОРМ ПО РАЗМЕРАМ НАДО ВЫБРАТЬ ПАРАМЕТРЫ ТАКИЕ КАК: 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7468674"/>
              <a:ext cx="12216316" cy="3319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Clear Sans"/>
                </a:rPr>
                <a:t>Разрезы источника- Город (ЦРБ, ВА,   СВА), Село (ЦРБ, ВА, СВА)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Clear Sans"/>
                </a:rPr>
                <a:t>Итоговый разрез- Город+Село (ЦРБ, ВА, СВА)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Clear Sans"/>
                </a:rPr>
                <a:t>Поставить галочку “По ЦРБ и подчиненным организациям”</a:t>
              </a: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Clear Sans"/>
                </a:rPr>
                <a:t>Выбрать организации по которым  произойдет слияние- ЦРБ и подчине нные СВА.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8499727"/>
            <a:ext cx="1217944" cy="1111374"/>
          </a:xfrm>
          <a:custGeom>
            <a:avLst/>
            <a:gdLst/>
            <a:ahLst/>
            <a:cxnLst/>
            <a:rect l="l" t="t" r="r" b="b"/>
            <a:pathLst>
              <a:path w="1217944" h="1111374">
                <a:moveTo>
                  <a:pt x="0" y="0"/>
                </a:moveTo>
                <a:lnTo>
                  <a:pt x="1217944" y="0"/>
                </a:lnTo>
                <a:lnTo>
                  <a:pt x="1217944" y="1111374"/>
                </a:lnTo>
                <a:lnTo>
                  <a:pt x="0" y="1111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>
            <a:off x="7578404" y="2826665"/>
            <a:ext cx="10157412" cy="3953270"/>
          </a:xfrm>
          <a:custGeom>
            <a:avLst/>
            <a:gdLst/>
            <a:ahLst/>
            <a:cxnLst/>
            <a:rect l="l" t="t" r="r" b="b"/>
            <a:pathLst>
              <a:path w="10157412" h="3953270">
                <a:moveTo>
                  <a:pt x="0" y="0"/>
                </a:moveTo>
                <a:lnTo>
                  <a:pt x="10157412" y="0"/>
                </a:lnTo>
                <a:lnTo>
                  <a:pt x="10157412" y="3953270"/>
                </a:lnTo>
                <a:lnTo>
                  <a:pt x="0" y="39532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 cap="sq">
            <a:solidFill>
              <a:srgbClr val="5183CC"/>
            </a:solidFill>
            <a:prstDash val="solid"/>
            <a:miter/>
          </a:ln>
        </p:spPr>
        <p:txBody>
          <a:bodyPr/>
          <a:lstStyle/>
          <a:p>
            <a:endParaRPr lang="ru-RU"/>
          </a:p>
        </p:txBody>
      </p:sp>
      <p:sp>
        <p:nvSpPr>
          <p:cNvPr id="4" name="TextBox 4"/>
          <p:cNvSpPr txBox="1"/>
          <p:nvPr/>
        </p:nvSpPr>
        <p:spPr>
          <a:xfrm>
            <a:off x="373877" y="753569"/>
            <a:ext cx="8770123" cy="2447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>
                <a:solidFill>
                  <a:srgbClr val="F7B4A7"/>
                </a:solidFill>
                <a:latin typeface="Clear Sans Bold"/>
              </a:rPr>
              <a:t>Редактирование разреза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7278" y="3939540"/>
            <a:ext cx="6453111" cy="2360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7B4A7"/>
                </a:solidFill>
                <a:latin typeface="Clear Sans"/>
              </a:rPr>
              <a:t>Если данные были ошибочно введены в другой разрез то их можно перенести в нужный разрез. В меню “Работа” пункт “Редактирование разреза” и установить параметры.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805531" y="8565829"/>
            <a:ext cx="13771040" cy="931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FFBD59"/>
                </a:solidFill>
                <a:latin typeface="Clear Sans Bold Italics"/>
              </a:rPr>
              <a:t>“Редактирование разреза”</a:t>
            </a:r>
            <a:r>
              <a:rPr lang="en-US" sz="2699">
                <a:solidFill>
                  <a:srgbClr val="F7B4A7"/>
                </a:solidFill>
                <a:latin typeface="Clear Sans Italics"/>
              </a:rPr>
              <a:t> </a:t>
            </a:r>
            <a:r>
              <a:rPr lang="en-US" sz="2699">
                <a:solidFill>
                  <a:srgbClr val="FFBD59"/>
                </a:solidFill>
                <a:latin typeface="Clear Sans Italics"/>
              </a:rPr>
              <a:t>из-за ошибочной установки параметров может приводить к удалению данных.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7614693" y="1028700"/>
          <a:ext cx="10489488" cy="7288079"/>
        </p:xfrm>
        <a:graphic>
          <a:graphicData uri="http://schemas.openxmlformats.org/drawingml/2006/table">
            <a:tbl>
              <a:tblPr/>
              <a:tblGrid>
                <a:gridCol w="10489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94679">
                <a:tc>
                  <a:txBody>
                    <a:bodyPr/>
                    <a:lstStyle/>
                    <a:p>
                      <a:pPr algn="l">
                        <a:lnSpc>
                          <a:spcPts val="10500"/>
                        </a:lnSpc>
                        <a:defRPr/>
                      </a:pPr>
                      <a:r>
                        <a:rPr lang="en-US" sz="7500">
                          <a:solidFill>
                            <a:srgbClr val="F7B4A7"/>
                          </a:solidFill>
                          <a:latin typeface="Clear Sans Bold"/>
                        </a:rPr>
                        <a:t>Вход в программу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8502">
                <a:tc>
                  <a:txBody>
                    <a:bodyPr/>
                    <a:lstStyle/>
                    <a:p>
                      <a:pPr algn="l">
                        <a:lnSpc>
                          <a:spcPts val="3640"/>
                        </a:lnSpc>
                        <a:defRPr/>
                      </a:pPr>
                      <a:r>
                        <a:rPr lang="en-US" sz="2600">
                          <a:solidFill>
                            <a:srgbClr val="94DDDE"/>
                          </a:solidFill>
                          <a:latin typeface="Clear Sans"/>
                        </a:rPr>
                        <a:t>АДРЕСНАЯ СТРОКА:</a:t>
                      </a:r>
                      <a:r>
                        <a:rPr lang="en-US" sz="2600" u="sng">
                          <a:solidFill>
                            <a:srgbClr val="94DDDE"/>
                          </a:solidFill>
                          <a:latin typeface="Clear Sans"/>
                        </a:rPr>
                        <a:t> </a:t>
                      </a:r>
                      <a:r>
                        <a:rPr lang="en-US" sz="2600" u="sng">
                          <a:solidFill>
                            <a:srgbClr val="EDAAC1"/>
                          </a:solidFill>
                          <a:latin typeface="Clear Sans"/>
                        </a:rPr>
                        <a:t>HTTPS://MEDSTAT.MINZDRAV.KZ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4898">
                <a:tc>
                  <a:txBody>
                    <a:bodyPr/>
                    <a:lstStyle/>
                    <a:p>
                      <a:pPr marL="626111" lvl="1" indent="-313055" algn="l">
                        <a:lnSpc>
                          <a:spcPts val="406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</a:rPr>
                        <a:t>Через установленный браузер компьютера  набираем адресную строку указанную выше</a:t>
                      </a:r>
                      <a:endParaRPr lang="en-US" sz="1100"/>
                    </a:p>
                    <a:p>
                      <a:pPr marL="626111" lvl="1" indent="-313055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</a:rPr>
                        <a:t>В полях “Логин” и “Пароль” вводим имя пользователя и пароль полученные от администратора системы</a:t>
                      </a:r>
                    </a:p>
                    <a:p>
                      <a:pPr marL="626111" lvl="1" indent="-313055">
                        <a:lnSpc>
                          <a:spcPts val="4060"/>
                        </a:lnSpc>
                        <a:buFont typeface="Arial"/>
                        <a:buChar char="•"/>
                      </a:pPr>
                      <a:r>
                        <a:rPr lang="en-US" sz="2900">
                          <a:solidFill>
                            <a:srgbClr val="94DDDE"/>
                          </a:solidFill>
                          <a:latin typeface="Clear Sans"/>
                        </a:rPr>
                        <a:t>Выберите язык и нажмите кнопку “Выполнить вход”</a:t>
                      </a:r>
                    </a:p>
                  </a:txBody>
                  <a:tcPr marL="190500" marR="190500" marT="190500" marB="190500" anchor="ctr">
                    <a:lnL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6675" cap="flat" cmpd="sng" algn="ctr">
                      <a:solidFill>
                        <a:srgbClr val="2B4B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Freeform 6"/>
          <p:cNvSpPr/>
          <p:nvPr/>
        </p:nvSpPr>
        <p:spPr>
          <a:xfrm>
            <a:off x="792015" y="1763988"/>
            <a:ext cx="6120044" cy="6081041"/>
          </a:xfrm>
          <a:custGeom>
            <a:avLst/>
            <a:gdLst/>
            <a:ahLst/>
            <a:cxnLst/>
            <a:rect l="l" t="t" r="r" b="b"/>
            <a:pathLst>
              <a:path w="6120044" h="6081041">
                <a:moveTo>
                  <a:pt x="0" y="0"/>
                </a:moveTo>
                <a:lnTo>
                  <a:pt x="6120044" y="0"/>
                </a:lnTo>
                <a:lnTo>
                  <a:pt x="6120044" y="6081040"/>
                </a:lnTo>
                <a:lnTo>
                  <a:pt x="0" y="6081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39"/>
            </a:stretch>
          </a:blipFill>
          <a:ln w="38100" cap="sq">
            <a:solidFill>
              <a:srgbClr val="4771AC"/>
            </a:solidFill>
            <a:prstDash val="solid"/>
            <a:miter/>
          </a:ln>
        </p:spPr>
        <p:txBody>
          <a:bodyPr/>
          <a:lstStyle/>
          <a:p>
            <a:endParaRPr lang="ru-RU"/>
          </a:p>
        </p:txBody>
      </p:sp>
      <p:sp>
        <p:nvSpPr>
          <p:cNvPr id="7" name="Freeform 7"/>
          <p:cNvSpPr/>
          <p:nvPr/>
        </p:nvSpPr>
        <p:spPr>
          <a:xfrm>
            <a:off x="1280028" y="5877315"/>
            <a:ext cx="1276010" cy="542884"/>
          </a:xfrm>
          <a:custGeom>
            <a:avLst/>
            <a:gdLst/>
            <a:ahLst/>
            <a:cxnLst/>
            <a:rect l="l" t="t" r="r" b="b"/>
            <a:pathLst>
              <a:path w="1276010" h="542884">
                <a:moveTo>
                  <a:pt x="0" y="0"/>
                </a:moveTo>
                <a:lnTo>
                  <a:pt x="1276010" y="0"/>
                </a:lnTo>
                <a:lnTo>
                  <a:pt x="1276010" y="542884"/>
                </a:lnTo>
                <a:lnTo>
                  <a:pt x="0" y="542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75319" y="118287"/>
            <a:ext cx="13093935" cy="6436718"/>
            <a:chOff x="0" y="0"/>
            <a:chExt cx="3448608" cy="16952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48608" cy="1695267"/>
            </a:xfrm>
            <a:custGeom>
              <a:avLst/>
              <a:gdLst/>
              <a:ahLst/>
              <a:cxnLst/>
              <a:rect l="l" t="t" r="r" b="b"/>
              <a:pathLst>
                <a:path w="3448608" h="1695267">
                  <a:moveTo>
                    <a:pt x="0" y="0"/>
                  </a:moveTo>
                  <a:lnTo>
                    <a:pt x="3448608" y="0"/>
                  </a:lnTo>
                  <a:lnTo>
                    <a:pt x="3448608" y="1695267"/>
                  </a:lnTo>
                  <a:lnTo>
                    <a:pt x="0" y="1695267"/>
                  </a:lnTo>
                  <a:close/>
                </a:path>
              </a:pathLst>
            </a:custGeom>
            <a:solidFill>
              <a:srgbClr val="F0ABC1">
                <a:alpha val="57647"/>
              </a:srgbClr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48869" y="6044032"/>
            <a:ext cx="6678614" cy="4242968"/>
            <a:chOff x="0" y="0"/>
            <a:chExt cx="1758977" cy="11174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8977" cy="1117490"/>
            </a:xfrm>
            <a:custGeom>
              <a:avLst/>
              <a:gdLst/>
              <a:ahLst/>
              <a:cxnLst/>
              <a:rect l="l" t="t" r="r" b="b"/>
              <a:pathLst>
                <a:path w="1758977" h="1117490">
                  <a:moveTo>
                    <a:pt x="0" y="0"/>
                  </a:moveTo>
                  <a:lnTo>
                    <a:pt x="1758977" y="0"/>
                  </a:lnTo>
                  <a:lnTo>
                    <a:pt x="1758977" y="1117490"/>
                  </a:lnTo>
                  <a:lnTo>
                    <a:pt x="0" y="1117490"/>
                  </a:lnTo>
                  <a:close/>
                </a:path>
              </a:pathLst>
            </a:custGeom>
            <a:solidFill>
              <a:srgbClr val="94DDDE">
                <a:alpha val="57647"/>
              </a:srgbClr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106909" y="118287"/>
            <a:ext cx="3860895" cy="6436718"/>
          </a:xfrm>
          <a:custGeom>
            <a:avLst/>
            <a:gdLst/>
            <a:ahLst/>
            <a:cxnLst/>
            <a:rect l="l" t="t" r="r" b="b"/>
            <a:pathLst>
              <a:path w="3860895" h="6436718">
                <a:moveTo>
                  <a:pt x="0" y="0"/>
                </a:moveTo>
                <a:lnTo>
                  <a:pt x="3860895" y="0"/>
                </a:lnTo>
                <a:lnTo>
                  <a:pt x="3860895" y="6436718"/>
                </a:lnTo>
                <a:lnTo>
                  <a:pt x="0" y="6436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97" r="-1297"/>
            </a:stretch>
          </a:blipFill>
          <a:ln w="38100" cap="sq">
            <a:solidFill>
              <a:srgbClr val="4771AC"/>
            </a:solidFill>
            <a:prstDash val="solid"/>
            <a:miter/>
          </a:ln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>
            <a:off x="9027483" y="6044032"/>
            <a:ext cx="9260517" cy="4242968"/>
          </a:xfrm>
          <a:custGeom>
            <a:avLst/>
            <a:gdLst/>
            <a:ahLst/>
            <a:cxnLst/>
            <a:rect l="l" t="t" r="r" b="b"/>
            <a:pathLst>
              <a:path w="9260517" h="4242968">
                <a:moveTo>
                  <a:pt x="0" y="0"/>
                </a:moveTo>
                <a:lnTo>
                  <a:pt x="9260517" y="0"/>
                </a:lnTo>
                <a:lnTo>
                  <a:pt x="9260517" y="4242968"/>
                </a:lnTo>
                <a:lnTo>
                  <a:pt x="0" y="4242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07" b="-1407"/>
            </a:stretch>
          </a:blipFill>
          <a:ln w="38100" cap="sq">
            <a:solidFill>
              <a:srgbClr val="4771AC"/>
            </a:solidFill>
            <a:prstDash val="solid"/>
            <a:miter/>
          </a:ln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 rot="5400000">
            <a:off x="8525618" y="9659372"/>
            <a:ext cx="560601" cy="676163"/>
          </a:xfrm>
          <a:custGeom>
            <a:avLst/>
            <a:gdLst/>
            <a:ahLst/>
            <a:cxnLst/>
            <a:rect l="l" t="t" r="r" b="b"/>
            <a:pathLst>
              <a:path w="560601" h="676163">
                <a:moveTo>
                  <a:pt x="0" y="0"/>
                </a:moveTo>
                <a:lnTo>
                  <a:pt x="560601" y="0"/>
                </a:lnTo>
                <a:lnTo>
                  <a:pt x="560601" y="676162"/>
                </a:lnTo>
                <a:lnTo>
                  <a:pt x="0" y="6761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grpSp>
        <p:nvGrpSpPr>
          <p:cNvPr id="11" name="Group 11"/>
          <p:cNvGrpSpPr/>
          <p:nvPr/>
        </p:nvGrpSpPr>
        <p:grpSpPr>
          <a:xfrm>
            <a:off x="5232120" y="1150957"/>
            <a:ext cx="9580332" cy="3299303"/>
            <a:chOff x="0" y="0"/>
            <a:chExt cx="12773776" cy="439907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0"/>
              <a:ext cx="12773776" cy="2273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0"/>
                </a:lnSpc>
              </a:pPr>
              <a:r>
                <a:rPr lang="en-US" sz="6276">
                  <a:solidFill>
                    <a:srgbClr val="31356E"/>
                  </a:solidFill>
                  <a:latin typeface="Clear Sans Bold"/>
                </a:rPr>
                <a:t>Открытие шаблонов форм для ввода данных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093028"/>
              <a:ext cx="12238518" cy="13060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81"/>
                </a:lnSpc>
              </a:pPr>
              <a:r>
                <a:rPr lang="en-US" sz="2844">
                  <a:solidFill>
                    <a:srgbClr val="2B4B82"/>
                  </a:solidFill>
                  <a:latin typeface="Clear Sans"/>
                </a:rPr>
                <a:t>Для ввода данных в меню “Работа” надо выбрать пункт “Открытие форм/таблиц”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340620" y="6749689"/>
            <a:ext cx="5521733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4060"/>
              </a:lnSpc>
              <a:spcBef>
                <a:spcPct val="0"/>
              </a:spcBef>
            </a:pPr>
            <a:r>
              <a:rPr lang="en-US" sz="2900" u="none" strike="noStrike">
                <a:solidFill>
                  <a:srgbClr val="352F6E"/>
                </a:solidFill>
                <a:latin typeface="Clear Sans Bold"/>
              </a:rPr>
              <a:t>Задать параметры в открывшемся окне: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40620" y="7956563"/>
            <a:ext cx="3587204" cy="204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111" lvl="1" indent="-313055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Clear Sans"/>
              </a:rPr>
              <a:t>Отчетный период</a:t>
            </a:r>
          </a:p>
          <a:p>
            <a:pPr marL="626111" lvl="1" indent="-313055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Clear Sans"/>
              </a:rPr>
              <a:t>Разрез</a:t>
            </a:r>
          </a:p>
          <a:p>
            <a:pPr marL="626111" lvl="1" indent="-313055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Clear Sans"/>
              </a:rPr>
              <a:t>Форму</a:t>
            </a:r>
          </a:p>
          <a:p>
            <a:pPr marL="626111" lvl="1" indent="-313055" algn="l">
              <a:lnSpc>
                <a:spcPts val="4060"/>
              </a:lnSpc>
              <a:buFont typeface="Arial"/>
              <a:buChar char="•"/>
            </a:pPr>
            <a:r>
              <a:rPr lang="en-US" sz="2900">
                <a:solidFill>
                  <a:srgbClr val="2B4B82"/>
                </a:solidFill>
                <a:latin typeface="Clear Sans"/>
              </a:rPr>
              <a:t>Таблицу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45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1710" y="581419"/>
            <a:ext cx="8285219" cy="6233073"/>
          </a:xfrm>
          <a:custGeom>
            <a:avLst/>
            <a:gdLst/>
            <a:ahLst/>
            <a:cxnLst/>
            <a:rect l="l" t="t" r="r" b="b"/>
            <a:pathLst>
              <a:path w="8285219" h="6233073">
                <a:moveTo>
                  <a:pt x="0" y="0"/>
                </a:moveTo>
                <a:lnTo>
                  <a:pt x="8285218" y="0"/>
                </a:lnTo>
                <a:lnTo>
                  <a:pt x="8285218" y="6233074"/>
                </a:lnTo>
                <a:lnTo>
                  <a:pt x="0" y="6233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5183CC"/>
            </a:solidFill>
            <a:prstDash val="solid"/>
            <a:miter/>
          </a:ln>
        </p:spPr>
        <p:txBody>
          <a:bodyPr/>
          <a:lstStyle/>
          <a:p>
            <a:endParaRPr lang="ru-RU"/>
          </a:p>
        </p:txBody>
      </p:sp>
      <p:grpSp>
        <p:nvGrpSpPr>
          <p:cNvPr id="3" name="Group 3"/>
          <p:cNvGrpSpPr/>
          <p:nvPr/>
        </p:nvGrpSpPr>
        <p:grpSpPr>
          <a:xfrm>
            <a:off x="8821878" y="1293654"/>
            <a:ext cx="9174412" cy="4064931"/>
            <a:chOff x="0" y="0"/>
            <a:chExt cx="12232549" cy="5419908"/>
          </a:xfrm>
        </p:grpSpPr>
        <p:sp>
          <p:nvSpPr>
            <p:cNvPr id="4" name="TextBox 4"/>
            <p:cNvSpPr txBox="1"/>
            <p:nvPr/>
          </p:nvSpPr>
          <p:spPr>
            <a:xfrm>
              <a:off x="0" y="85725"/>
              <a:ext cx="12232549" cy="1207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6399">
                  <a:solidFill>
                    <a:srgbClr val="F7B4A7"/>
                  </a:solidFill>
                  <a:latin typeface="Clear Sans Bold"/>
                </a:rPr>
                <a:t>Вывод шаблона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31971"/>
              <a:ext cx="11719971" cy="33879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2900">
                  <a:solidFill>
                    <a:srgbClr val="94DDDE"/>
                  </a:solidFill>
                  <a:latin typeface="Clear Sans Bold"/>
                </a:rPr>
                <a:t>После вывода шаблона над ним будет расположена информационная строка, показывающая выбранные вами параметры, и клавиши</a:t>
              </a:r>
              <a:r>
                <a:rPr lang="en-US" sz="2900">
                  <a:solidFill>
                    <a:srgbClr val="2B4B82"/>
                  </a:solidFill>
                  <a:latin typeface="Clear Sans Bold"/>
                </a:rPr>
                <a:t> </a:t>
              </a:r>
              <a:r>
                <a:rPr lang="en-US" sz="2900">
                  <a:solidFill>
                    <a:srgbClr val="EDAAC1"/>
                  </a:solidFill>
                  <a:latin typeface="Clear Sans Bold"/>
                </a:rPr>
                <a:t>“Выбрать”</a:t>
              </a:r>
              <a:r>
                <a:rPr lang="en-US" sz="2900">
                  <a:solidFill>
                    <a:srgbClr val="94DDDE"/>
                  </a:solidFill>
                  <a:latin typeface="Clear Sans Bold"/>
                </a:rPr>
                <a:t>,</a:t>
              </a:r>
              <a:r>
                <a:rPr lang="en-US" sz="2900">
                  <a:solidFill>
                    <a:srgbClr val="2B4B82"/>
                  </a:solidFill>
                  <a:latin typeface="Clear Sans Bold"/>
                </a:rPr>
                <a:t> </a:t>
              </a:r>
              <a:r>
                <a:rPr lang="en-US" sz="2900">
                  <a:solidFill>
                    <a:srgbClr val="EDAAC1"/>
                  </a:solidFill>
                  <a:latin typeface="Clear Sans Bold"/>
                </a:rPr>
                <a:t>“Редактировать”</a:t>
              </a:r>
              <a:r>
                <a:rPr lang="en-US" sz="2900">
                  <a:solidFill>
                    <a:srgbClr val="94DDDE"/>
                  </a:solidFill>
                  <a:latin typeface="Clear Sans Bold"/>
                </a:rPr>
                <a:t>,</a:t>
              </a:r>
              <a:r>
                <a:rPr lang="en-US" sz="2900">
                  <a:solidFill>
                    <a:srgbClr val="2B4B82"/>
                  </a:solidFill>
                  <a:latin typeface="Clear Sans Bold"/>
                </a:rPr>
                <a:t> </a:t>
              </a:r>
              <a:r>
                <a:rPr lang="en-US" sz="2900">
                  <a:solidFill>
                    <a:srgbClr val="EDAAC1"/>
                  </a:solidFill>
                  <a:latin typeface="Clear Sans Bold"/>
                </a:rPr>
                <a:t>“Удалить”</a:t>
              </a:r>
              <a:r>
                <a:rPr lang="en-US" sz="2900">
                  <a:solidFill>
                    <a:srgbClr val="94DDDE"/>
                  </a:solidFill>
                  <a:latin typeface="Clear Sans Bold"/>
                </a:rPr>
                <a:t>.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869182" y="7501726"/>
            <a:ext cx="14324206" cy="101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94DDDE"/>
                </a:solidFill>
                <a:latin typeface="Clear Sans Bold"/>
              </a:rPr>
              <a:t>Для  ввода данных, щелкните  курсором</a:t>
            </a:r>
            <a:r>
              <a:rPr lang="en-US" sz="2900">
                <a:solidFill>
                  <a:srgbClr val="352F6E"/>
                </a:solidFill>
                <a:latin typeface="Clear Sans Bold"/>
              </a:rPr>
              <a:t> </a:t>
            </a:r>
            <a:r>
              <a:rPr lang="en-US" sz="2900">
                <a:solidFill>
                  <a:srgbClr val="EDAAC1"/>
                </a:solidFill>
                <a:latin typeface="Clear Sans Bold"/>
              </a:rPr>
              <a:t>“Мышки”</a:t>
            </a:r>
            <a:r>
              <a:rPr lang="en-US" sz="2900">
                <a:solidFill>
                  <a:srgbClr val="352F6E"/>
                </a:solidFill>
                <a:latin typeface="Clear Sans Bold"/>
              </a:rPr>
              <a:t> </a:t>
            </a:r>
            <a:r>
              <a:rPr lang="en-US" sz="2900">
                <a:solidFill>
                  <a:srgbClr val="94DDDE"/>
                </a:solidFill>
                <a:latin typeface="Clear Sans Bold"/>
              </a:rPr>
              <a:t>по кнопке </a:t>
            </a:r>
            <a:r>
              <a:rPr lang="en-US" sz="2900">
                <a:solidFill>
                  <a:srgbClr val="EDAAC1"/>
                </a:solidFill>
                <a:latin typeface="Clear Sans Bold"/>
              </a:rPr>
              <a:t>“Редактировать”</a:t>
            </a:r>
            <a:r>
              <a:rPr lang="en-US" sz="2900">
                <a:solidFill>
                  <a:srgbClr val="94DDDE"/>
                </a:solidFill>
                <a:latin typeface="Clear Sans Bold"/>
              </a:rPr>
              <a:t>, затем</a:t>
            </a:r>
            <a:r>
              <a:rPr lang="en-US" sz="2900">
                <a:solidFill>
                  <a:srgbClr val="352F6E"/>
                </a:solidFill>
                <a:latin typeface="Clear Sans Bold"/>
              </a:rPr>
              <a:t> </a:t>
            </a:r>
            <a:r>
              <a:rPr lang="en-US" sz="2900">
                <a:solidFill>
                  <a:srgbClr val="EDAAC1"/>
                </a:solidFill>
                <a:latin typeface="Clear Sans Bold"/>
              </a:rPr>
              <a:t>“Сохранить”</a:t>
            </a:r>
            <a:r>
              <a:rPr lang="en-US" sz="2900">
                <a:solidFill>
                  <a:srgbClr val="94DDDE"/>
                </a:solidFill>
                <a:latin typeface="Clear Sans Bold"/>
              </a:rPr>
              <a:t>.</a:t>
            </a:r>
          </a:p>
        </p:txBody>
      </p:sp>
      <p:sp>
        <p:nvSpPr>
          <p:cNvPr id="7" name="Freeform 7"/>
          <p:cNvSpPr/>
          <p:nvPr/>
        </p:nvSpPr>
        <p:spPr>
          <a:xfrm>
            <a:off x="6454325" y="9365858"/>
            <a:ext cx="447698" cy="323157"/>
          </a:xfrm>
          <a:custGeom>
            <a:avLst/>
            <a:gdLst/>
            <a:ahLst/>
            <a:cxnLst/>
            <a:rect l="l" t="t" r="r" b="b"/>
            <a:pathLst>
              <a:path w="447698" h="323157">
                <a:moveTo>
                  <a:pt x="0" y="0"/>
                </a:moveTo>
                <a:lnTo>
                  <a:pt x="447698" y="0"/>
                </a:lnTo>
                <a:lnTo>
                  <a:pt x="447698" y="323157"/>
                </a:lnTo>
                <a:lnTo>
                  <a:pt x="0" y="3231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8" name="Freeform 8"/>
          <p:cNvSpPr/>
          <p:nvPr/>
        </p:nvSpPr>
        <p:spPr>
          <a:xfrm>
            <a:off x="7553432" y="9294196"/>
            <a:ext cx="311270" cy="466481"/>
          </a:xfrm>
          <a:custGeom>
            <a:avLst/>
            <a:gdLst/>
            <a:ahLst/>
            <a:cxnLst/>
            <a:rect l="l" t="t" r="r" b="b"/>
            <a:pathLst>
              <a:path w="311270" h="466481">
                <a:moveTo>
                  <a:pt x="0" y="0"/>
                </a:moveTo>
                <a:lnTo>
                  <a:pt x="311270" y="0"/>
                </a:lnTo>
                <a:lnTo>
                  <a:pt x="311270" y="466481"/>
                </a:lnTo>
                <a:lnTo>
                  <a:pt x="0" y="4664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9" name="Freeform 9"/>
          <p:cNvSpPr/>
          <p:nvPr/>
        </p:nvSpPr>
        <p:spPr>
          <a:xfrm>
            <a:off x="8516111" y="9337485"/>
            <a:ext cx="379192" cy="400298"/>
          </a:xfrm>
          <a:custGeom>
            <a:avLst/>
            <a:gdLst/>
            <a:ahLst/>
            <a:cxnLst/>
            <a:rect l="l" t="t" r="r" b="b"/>
            <a:pathLst>
              <a:path w="379192" h="400298">
                <a:moveTo>
                  <a:pt x="0" y="0"/>
                </a:moveTo>
                <a:lnTo>
                  <a:pt x="379191" y="0"/>
                </a:lnTo>
                <a:lnTo>
                  <a:pt x="379191" y="400298"/>
                </a:lnTo>
                <a:lnTo>
                  <a:pt x="0" y="4002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643316" y="9337485"/>
            <a:ext cx="451732" cy="351530"/>
          </a:xfrm>
          <a:custGeom>
            <a:avLst/>
            <a:gdLst/>
            <a:ahLst/>
            <a:cxnLst/>
            <a:rect l="l" t="t" r="r" b="b"/>
            <a:pathLst>
              <a:path w="451732" h="351530">
                <a:moveTo>
                  <a:pt x="0" y="0"/>
                </a:moveTo>
                <a:lnTo>
                  <a:pt x="451732" y="0"/>
                </a:lnTo>
                <a:lnTo>
                  <a:pt x="451732" y="351530"/>
                </a:lnTo>
                <a:lnTo>
                  <a:pt x="0" y="3515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7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1" name="Freeform 11"/>
          <p:cNvSpPr/>
          <p:nvPr/>
        </p:nvSpPr>
        <p:spPr>
          <a:xfrm>
            <a:off x="2746457" y="9258300"/>
            <a:ext cx="186592" cy="466481"/>
          </a:xfrm>
          <a:custGeom>
            <a:avLst/>
            <a:gdLst/>
            <a:ahLst/>
            <a:cxnLst/>
            <a:rect l="l" t="t" r="r" b="b"/>
            <a:pathLst>
              <a:path w="186592" h="466481">
                <a:moveTo>
                  <a:pt x="0" y="0"/>
                </a:moveTo>
                <a:lnTo>
                  <a:pt x="186592" y="0"/>
                </a:lnTo>
                <a:lnTo>
                  <a:pt x="186592" y="466481"/>
                </a:lnTo>
                <a:lnTo>
                  <a:pt x="0" y="46648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7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2" name="Freeform 12"/>
          <p:cNvSpPr/>
          <p:nvPr/>
        </p:nvSpPr>
        <p:spPr>
          <a:xfrm>
            <a:off x="4404956" y="9294066"/>
            <a:ext cx="397115" cy="394949"/>
          </a:xfrm>
          <a:custGeom>
            <a:avLst/>
            <a:gdLst/>
            <a:ahLst/>
            <a:cxnLst/>
            <a:rect l="l" t="t" r="r" b="b"/>
            <a:pathLst>
              <a:path w="397115" h="394949">
                <a:moveTo>
                  <a:pt x="0" y="0"/>
                </a:moveTo>
                <a:lnTo>
                  <a:pt x="397115" y="0"/>
                </a:lnTo>
                <a:lnTo>
                  <a:pt x="397115" y="394949"/>
                </a:lnTo>
                <a:lnTo>
                  <a:pt x="0" y="39494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3" name="Freeform 13"/>
          <p:cNvSpPr/>
          <p:nvPr/>
        </p:nvSpPr>
        <p:spPr>
          <a:xfrm>
            <a:off x="3584458" y="9258300"/>
            <a:ext cx="170477" cy="466481"/>
          </a:xfrm>
          <a:custGeom>
            <a:avLst/>
            <a:gdLst/>
            <a:ahLst/>
            <a:cxnLst/>
            <a:rect l="l" t="t" r="r" b="b"/>
            <a:pathLst>
              <a:path w="170477" h="466481">
                <a:moveTo>
                  <a:pt x="0" y="0"/>
                </a:moveTo>
                <a:lnTo>
                  <a:pt x="170478" y="0"/>
                </a:lnTo>
                <a:lnTo>
                  <a:pt x="170478" y="466481"/>
                </a:lnTo>
                <a:lnTo>
                  <a:pt x="0" y="46648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7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4" name="Freeform 14"/>
          <p:cNvSpPr/>
          <p:nvPr/>
        </p:nvSpPr>
        <p:spPr>
          <a:xfrm>
            <a:off x="9546711" y="9315775"/>
            <a:ext cx="364703" cy="466481"/>
          </a:xfrm>
          <a:custGeom>
            <a:avLst/>
            <a:gdLst/>
            <a:ahLst/>
            <a:cxnLst/>
            <a:rect l="l" t="t" r="r" b="b"/>
            <a:pathLst>
              <a:path w="364703" h="466481">
                <a:moveTo>
                  <a:pt x="0" y="0"/>
                </a:moveTo>
                <a:lnTo>
                  <a:pt x="364703" y="0"/>
                </a:lnTo>
                <a:lnTo>
                  <a:pt x="364703" y="466481"/>
                </a:lnTo>
                <a:lnTo>
                  <a:pt x="0" y="466481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70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5" name="Freeform 15"/>
          <p:cNvSpPr/>
          <p:nvPr/>
        </p:nvSpPr>
        <p:spPr>
          <a:xfrm>
            <a:off x="10562823" y="9384996"/>
            <a:ext cx="462620" cy="328040"/>
          </a:xfrm>
          <a:custGeom>
            <a:avLst/>
            <a:gdLst/>
            <a:ahLst/>
            <a:cxnLst/>
            <a:rect l="l" t="t" r="r" b="b"/>
            <a:pathLst>
              <a:path w="462620" h="328040">
                <a:moveTo>
                  <a:pt x="0" y="0"/>
                </a:moveTo>
                <a:lnTo>
                  <a:pt x="462621" y="0"/>
                </a:lnTo>
                <a:lnTo>
                  <a:pt x="462621" y="328040"/>
                </a:lnTo>
                <a:lnTo>
                  <a:pt x="0" y="32804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70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6" name="Freeform 16"/>
          <p:cNvSpPr/>
          <p:nvPr/>
        </p:nvSpPr>
        <p:spPr>
          <a:xfrm>
            <a:off x="558292" y="9317571"/>
            <a:ext cx="433615" cy="420212"/>
          </a:xfrm>
          <a:custGeom>
            <a:avLst/>
            <a:gdLst/>
            <a:ahLst/>
            <a:cxnLst/>
            <a:rect l="l" t="t" r="r" b="b"/>
            <a:pathLst>
              <a:path w="433615" h="420212">
                <a:moveTo>
                  <a:pt x="0" y="0"/>
                </a:moveTo>
                <a:lnTo>
                  <a:pt x="433615" y="0"/>
                </a:lnTo>
                <a:lnTo>
                  <a:pt x="433615" y="420212"/>
                </a:lnTo>
                <a:lnTo>
                  <a:pt x="0" y="42021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70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7" name="Freeform 17"/>
          <p:cNvSpPr/>
          <p:nvPr/>
        </p:nvSpPr>
        <p:spPr>
          <a:xfrm>
            <a:off x="11676853" y="9304394"/>
            <a:ext cx="472494" cy="466481"/>
          </a:xfrm>
          <a:custGeom>
            <a:avLst/>
            <a:gdLst/>
            <a:ahLst/>
            <a:cxnLst/>
            <a:rect l="l" t="t" r="r" b="b"/>
            <a:pathLst>
              <a:path w="472494" h="466481">
                <a:moveTo>
                  <a:pt x="0" y="0"/>
                </a:moveTo>
                <a:lnTo>
                  <a:pt x="472494" y="0"/>
                </a:lnTo>
                <a:lnTo>
                  <a:pt x="472494" y="466480"/>
                </a:lnTo>
                <a:lnTo>
                  <a:pt x="0" y="46648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70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8" name="Freeform 18"/>
          <p:cNvSpPr/>
          <p:nvPr/>
        </p:nvSpPr>
        <p:spPr>
          <a:xfrm>
            <a:off x="5453480" y="9315775"/>
            <a:ext cx="349436" cy="466481"/>
          </a:xfrm>
          <a:custGeom>
            <a:avLst/>
            <a:gdLst/>
            <a:ahLst/>
            <a:cxnLst/>
            <a:rect l="l" t="t" r="r" b="b"/>
            <a:pathLst>
              <a:path w="349436" h="466481">
                <a:moveTo>
                  <a:pt x="0" y="0"/>
                </a:moveTo>
                <a:lnTo>
                  <a:pt x="349436" y="0"/>
                </a:lnTo>
                <a:lnTo>
                  <a:pt x="349436" y="466481"/>
                </a:lnTo>
                <a:lnTo>
                  <a:pt x="0" y="46648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70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9" name="Freeform 19"/>
          <p:cNvSpPr/>
          <p:nvPr/>
        </p:nvSpPr>
        <p:spPr>
          <a:xfrm>
            <a:off x="12797047" y="9342632"/>
            <a:ext cx="480625" cy="346924"/>
          </a:xfrm>
          <a:custGeom>
            <a:avLst/>
            <a:gdLst/>
            <a:ahLst/>
            <a:cxnLst/>
            <a:rect l="l" t="t" r="r" b="b"/>
            <a:pathLst>
              <a:path w="480625" h="346924">
                <a:moveTo>
                  <a:pt x="0" y="0"/>
                </a:moveTo>
                <a:lnTo>
                  <a:pt x="480625" y="0"/>
                </a:lnTo>
                <a:lnTo>
                  <a:pt x="480625" y="346924"/>
                </a:lnTo>
                <a:lnTo>
                  <a:pt x="0" y="3469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20" name="Freeform 20"/>
          <p:cNvSpPr/>
          <p:nvPr/>
        </p:nvSpPr>
        <p:spPr>
          <a:xfrm>
            <a:off x="13976992" y="9265699"/>
            <a:ext cx="334163" cy="500789"/>
          </a:xfrm>
          <a:custGeom>
            <a:avLst/>
            <a:gdLst/>
            <a:ahLst/>
            <a:cxnLst/>
            <a:rect l="l" t="t" r="r" b="b"/>
            <a:pathLst>
              <a:path w="334163" h="500789">
                <a:moveTo>
                  <a:pt x="0" y="0"/>
                </a:moveTo>
                <a:lnTo>
                  <a:pt x="334163" y="0"/>
                </a:lnTo>
                <a:lnTo>
                  <a:pt x="334163" y="500789"/>
                </a:lnTo>
                <a:lnTo>
                  <a:pt x="0" y="5007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21" name="Freeform 21"/>
          <p:cNvSpPr/>
          <p:nvPr/>
        </p:nvSpPr>
        <p:spPr>
          <a:xfrm>
            <a:off x="15010474" y="9312172"/>
            <a:ext cx="407081" cy="429740"/>
          </a:xfrm>
          <a:custGeom>
            <a:avLst/>
            <a:gdLst/>
            <a:ahLst/>
            <a:cxnLst/>
            <a:rect l="l" t="t" r="r" b="b"/>
            <a:pathLst>
              <a:path w="407081" h="429740">
                <a:moveTo>
                  <a:pt x="0" y="0"/>
                </a:moveTo>
                <a:lnTo>
                  <a:pt x="407080" y="0"/>
                </a:lnTo>
                <a:lnTo>
                  <a:pt x="407080" y="429739"/>
                </a:lnTo>
                <a:lnTo>
                  <a:pt x="0" y="4297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22" name="Freeform 22"/>
          <p:cNvSpPr/>
          <p:nvPr/>
        </p:nvSpPr>
        <p:spPr>
          <a:xfrm>
            <a:off x="17207719" y="9363177"/>
            <a:ext cx="496645" cy="352167"/>
          </a:xfrm>
          <a:custGeom>
            <a:avLst/>
            <a:gdLst/>
            <a:ahLst/>
            <a:cxnLst/>
            <a:rect l="l" t="t" r="r" b="b"/>
            <a:pathLst>
              <a:path w="496645" h="352167">
                <a:moveTo>
                  <a:pt x="0" y="0"/>
                </a:moveTo>
                <a:lnTo>
                  <a:pt x="496645" y="0"/>
                </a:lnTo>
                <a:lnTo>
                  <a:pt x="496645" y="352167"/>
                </a:lnTo>
                <a:lnTo>
                  <a:pt x="0" y="35216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70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23" name="Freeform 23"/>
          <p:cNvSpPr/>
          <p:nvPr/>
        </p:nvSpPr>
        <p:spPr>
          <a:xfrm>
            <a:off x="16125068" y="9288865"/>
            <a:ext cx="375137" cy="500789"/>
          </a:xfrm>
          <a:custGeom>
            <a:avLst/>
            <a:gdLst/>
            <a:ahLst/>
            <a:cxnLst/>
            <a:rect l="l" t="t" r="r" b="b"/>
            <a:pathLst>
              <a:path w="375137" h="500789">
                <a:moveTo>
                  <a:pt x="0" y="0"/>
                </a:moveTo>
                <a:lnTo>
                  <a:pt x="375137" y="0"/>
                </a:lnTo>
                <a:lnTo>
                  <a:pt x="375137" y="500790"/>
                </a:lnTo>
                <a:lnTo>
                  <a:pt x="0" y="50079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70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81730" y="5467854"/>
            <a:ext cx="10606270" cy="4819146"/>
          </a:xfrm>
          <a:custGeom>
            <a:avLst/>
            <a:gdLst/>
            <a:ahLst/>
            <a:cxnLst/>
            <a:rect l="l" t="t" r="r" b="b"/>
            <a:pathLst>
              <a:path w="10606270" h="4819146">
                <a:moveTo>
                  <a:pt x="0" y="0"/>
                </a:moveTo>
                <a:lnTo>
                  <a:pt x="10606270" y="0"/>
                </a:lnTo>
                <a:lnTo>
                  <a:pt x="10606270" y="4819146"/>
                </a:lnTo>
                <a:lnTo>
                  <a:pt x="0" y="4819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sq">
            <a:solidFill>
              <a:srgbClr val="4771AC"/>
            </a:solidFill>
            <a:prstDash val="solid"/>
            <a:miter/>
          </a:ln>
        </p:spPr>
        <p:txBody>
          <a:bodyPr/>
          <a:lstStyle/>
          <a:p>
            <a:endParaRPr lang="ru-RU"/>
          </a:p>
        </p:txBody>
      </p:sp>
      <p:grpSp>
        <p:nvGrpSpPr>
          <p:cNvPr id="3" name="Group 3"/>
          <p:cNvGrpSpPr/>
          <p:nvPr/>
        </p:nvGrpSpPr>
        <p:grpSpPr>
          <a:xfrm>
            <a:off x="130899" y="0"/>
            <a:ext cx="17128401" cy="5467854"/>
            <a:chOff x="0" y="0"/>
            <a:chExt cx="4511184" cy="14400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11184" cy="1440093"/>
            </a:xfrm>
            <a:custGeom>
              <a:avLst/>
              <a:gdLst/>
              <a:ahLst/>
              <a:cxnLst/>
              <a:rect l="l" t="t" r="r" b="b"/>
              <a:pathLst>
                <a:path w="4511184" h="1440093">
                  <a:moveTo>
                    <a:pt x="0" y="0"/>
                  </a:moveTo>
                  <a:lnTo>
                    <a:pt x="4511184" y="0"/>
                  </a:lnTo>
                  <a:lnTo>
                    <a:pt x="4511184" y="1440093"/>
                  </a:lnTo>
                  <a:lnTo>
                    <a:pt x="0" y="1440093"/>
                  </a:lnTo>
                  <a:close/>
                </a:path>
              </a:pathLst>
            </a:custGeom>
            <a:solidFill>
              <a:srgbClr val="F0ABC1">
                <a:alpha val="57647"/>
              </a:srgbClr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5467854"/>
            <a:ext cx="6678614" cy="4819146"/>
            <a:chOff x="0" y="0"/>
            <a:chExt cx="1758977" cy="126924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58977" cy="1269240"/>
            </a:xfrm>
            <a:custGeom>
              <a:avLst/>
              <a:gdLst/>
              <a:ahLst/>
              <a:cxnLst/>
              <a:rect l="l" t="t" r="r" b="b"/>
              <a:pathLst>
                <a:path w="1758977" h="1269240">
                  <a:moveTo>
                    <a:pt x="0" y="0"/>
                  </a:moveTo>
                  <a:lnTo>
                    <a:pt x="1758977" y="0"/>
                  </a:lnTo>
                  <a:lnTo>
                    <a:pt x="1758977" y="1269240"/>
                  </a:lnTo>
                  <a:lnTo>
                    <a:pt x="0" y="1269240"/>
                  </a:lnTo>
                  <a:close/>
                </a:path>
              </a:pathLst>
            </a:custGeom>
            <a:solidFill>
              <a:srgbClr val="94DDDE">
                <a:alpha val="57647"/>
              </a:srgbClr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rot="5400000">
            <a:off x="8178978" y="9546362"/>
            <a:ext cx="560601" cy="676163"/>
          </a:xfrm>
          <a:custGeom>
            <a:avLst/>
            <a:gdLst/>
            <a:ahLst/>
            <a:cxnLst/>
            <a:rect l="l" t="t" r="r" b="b"/>
            <a:pathLst>
              <a:path w="560601" h="676163">
                <a:moveTo>
                  <a:pt x="0" y="0"/>
                </a:moveTo>
                <a:lnTo>
                  <a:pt x="560601" y="0"/>
                </a:lnTo>
                <a:lnTo>
                  <a:pt x="560601" y="676163"/>
                </a:lnTo>
                <a:lnTo>
                  <a:pt x="0" y="6761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10" name="Freeform 10"/>
          <p:cNvSpPr/>
          <p:nvPr/>
        </p:nvSpPr>
        <p:spPr>
          <a:xfrm>
            <a:off x="1028700" y="0"/>
            <a:ext cx="3844635" cy="6277633"/>
          </a:xfrm>
          <a:custGeom>
            <a:avLst/>
            <a:gdLst/>
            <a:ahLst/>
            <a:cxnLst/>
            <a:rect l="l" t="t" r="r" b="b"/>
            <a:pathLst>
              <a:path w="3844635" h="6277633">
                <a:moveTo>
                  <a:pt x="0" y="0"/>
                </a:moveTo>
                <a:lnTo>
                  <a:pt x="3844635" y="0"/>
                </a:lnTo>
                <a:lnTo>
                  <a:pt x="3844635" y="6277633"/>
                </a:lnTo>
                <a:lnTo>
                  <a:pt x="0" y="62776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38100" cap="sq">
            <a:solidFill>
              <a:srgbClr val="4771AC"/>
            </a:solidFill>
            <a:prstDash val="solid"/>
            <a:miter/>
          </a:ln>
        </p:spPr>
        <p:txBody>
          <a:bodyPr/>
          <a:lstStyle/>
          <a:p>
            <a:endParaRPr lang="ru-RU"/>
          </a:p>
        </p:txBody>
      </p:sp>
      <p:grpSp>
        <p:nvGrpSpPr>
          <p:cNvPr id="11" name="Group 11"/>
          <p:cNvGrpSpPr/>
          <p:nvPr/>
        </p:nvGrpSpPr>
        <p:grpSpPr>
          <a:xfrm>
            <a:off x="5578588" y="486909"/>
            <a:ext cx="9580332" cy="3300040"/>
            <a:chOff x="0" y="0"/>
            <a:chExt cx="12773776" cy="440005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0"/>
              <a:ext cx="12773776" cy="22739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90"/>
                </a:lnSpc>
              </a:pPr>
              <a:r>
                <a:rPr lang="en-US" sz="6276">
                  <a:solidFill>
                    <a:srgbClr val="31356E"/>
                  </a:solidFill>
                  <a:latin typeface="Clear Sans Bold"/>
                </a:rPr>
                <a:t>Выгрузка данных в Excel-файл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3093028"/>
              <a:ext cx="12238518" cy="13070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81"/>
                </a:lnSpc>
              </a:pPr>
              <a:r>
                <a:rPr lang="en-US" sz="2844">
                  <a:solidFill>
                    <a:srgbClr val="2B4B82"/>
                  </a:solidFill>
                  <a:latin typeface="Clear Sans"/>
                </a:rPr>
                <a:t>Для создания Excel файлов в меню “Работа”  надо выбрать пункт </a:t>
              </a:r>
              <a:r>
                <a:rPr lang="en-US" sz="2844">
                  <a:solidFill>
                    <a:srgbClr val="4F8384"/>
                  </a:solidFill>
                  <a:latin typeface="Clear Sans Bold"/>
                </a:rPr>
                <a:t>“Генерация Excel форм”</a:t>
              </a:r>
              <a:r>
                <a:rPr lang="en-US" sz="2844">
                  <a:solidFill>
                    <a:srgbClr val="2B4B82"/>
                  </a:solidFill>
                  <a:latin typeface="Clear Sans"/>
                </a:rPr>
                <a:t>. 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458686" y="7085582"/>
            <a:ext cx="5818642" cy="152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352F6E"/>
                </a:solidFill>
                <a:latin typeface="Clear Sans Bold"/>
              </a:rPr>
              <a:t>В открывшимся экране указать период, разрез, форму и нажать кнопку </a:t>
            </a:r>
            <a:r>
              <a:rPr lang="en-US" sz="2900">
                <a:solidFill>
                  <a:srgbClr val="ED87B5"/>
                </a:solidFill>
                <a:latin typeface="Clear Sans Bold"/>
              </a:rPr>
              <a:t>“Создать”</a:t>
            </a:r>
            <a:r>
              <a:rPr lang="en-US" sz="2900">
                <a:solidFill>
                  <a:srgbClr val="352F6E"/>
                </a:solidFill>
                <a:latin typeface="Clear Sans Bold"/>
              </a:rPr>
              <a:t>.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5666" y="-963412"/>
            <a:ext cx="4597438" cy="2842053"/>
          </a:xfrm>
          <a:custGeom>
            <a:avLst/>
            <a:gdLst/>
            <a:ahLst/>
            <a:cxnLst/>
            <a:rect l="l" t="t" r="r" b="b"/>
            <a:pathLst>
              <a:path w="4597438" h="2842053">
                <a:moveTo>
                  <a:pt x="0" y="0"/>
                </a:moveTo>
                <a:lnTo>
                  <a:pt x="4597439" y="0"/>
                </a:lnTo>
                <a:lnTo>
                  <a:pt x="4597439" y="2842052"/>
                </a:lnTo>
                <a:lnTo>
                  <a:pt x="0" y="2842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 flipH="1">
            <a:off x="11207503" y="390596"/>
            <a:ext cx="2076668" cy="1276207"/>
          </a:xfrm>
          <a:custGeom>
            <a:avLst/>
            <a:gdLst/>
            <a:ahLst/>
            <a:cxnLst/>
            <a:rect l="l" t="t" r="r" b="b"/>
            <a:pathLst>
              <a:path w="2076668" h="1276207">
                <a:moveTo>
                  <a:pt x="2076669" y="0"/>
                </a:moveTo>
                <a:lnTo>
                  <a:pt x="0" y="0"/>
                </a:lnTo>
                <a:lnTo>
                  <a:pt x="0" y="1276208"/>
                </a:lnTo>
                <a:lnTo>
                  <a:pt x="2076669" y="1276208"/>
                </a:lnTo>
                <a:lnTo>
                  <a:pt x="207666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4" name="Freeform 4"/>
          <p:cNvSpPr/>
          <p:nvPr/>
        </p:nvSpPr>
        <p:spPr>
          <a:xfrm>
            <a:off x="13794348" y="-2447996"/>
            <a:ext cx="3837986" cy="4114800"/>
          </a:xfrm>
          <a:custGeom>
            <a:avLst/>
            <a:gdLst/>
            <a:ahLst/>
            <a:cxnLst/>
            <a:rect l="l" t="t" r="r" b="b"/>
            <a:pathLst>
              <a:path w="3837986" h="4114800">
                <a:moveTo>
                  <a:pt x="0" y="0"/>
                </a:moveTo>
                <a:lnTo>
                  <a:pt x="3837986" y="0"/>
                </a:lnTo>
                <a:lnTo>
                  <a:pt x="383798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5" name="Freeform 5"/>
          <p:cNvSpPr/>
          <p:nvPr/>
        </p:nvSpPr>
        <p:spPr>
          <a:xfrm>
            <a:off x="5649912" y="-3759204"/>
            <a:ext cx="5357753" cy="5591583"/>
          </a:xfrm>
          <a:custGeom>
            <a:avLst/>
            <a:gdLst/>
            <a:ahLst/>
            <a:cxnLst/>
            <a:rect l="l" t="t" r="r" b="b"/>
            <a:pathLst>
              <a:path w="5357753" h="5591583">
                <a:moveTo>
                  <a:pt x="0" y="0"/>
                </a:moveTo>
                <a:lnTo>
                  <a:pt x="5357753" y="0"/>
                </a:lnTo>
                <a:lnTo>
                  <a:pt x="5357753" y="5591583"/>
                </a:lnTo>
                <a:lnTo>
                  <a:pt x="0" y="5591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1028700" y="2709563"/>
          <a:ext cx="16230600" cy="7150349"/>
        </p:xfrm>
        <a:graphic>
          <a:graphicData uri="http://schemas.openxmlformats.org/drawingml/2006/table">
            <a:tbl>
              <a:tblPr/>
              <a:tblGrid>
                <a:gridCol w="811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1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6291">
                <a:tc>
                  <a:txBody>
                    <a:bodyPr/>
                    <a:lstStyle/>
                    <a:p>
                      <a:pPr algn="ctr">
                        <a:lnSpc>
                          <a:spcPts val="6600"/>
                        </a:lnSpc>
                        <a:defRPr/>
                      </a:pPr>
                      <a:r>
                        <a:rPr lang="en-US" sz="5500">
                          <a:solidFill>
                            <a:srgbClr val="2B4B82"/>
                          </a:solidFill>
                          <a:latin typeface="Clear Sans Bold"/>
                        </a:rPr>
                        <a:t>Информация о заполненных формах</a:t>
                      </a:r>
                      <a:endParaRPr lang="en-US" sz="110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6720"/>
                        </a:lnSpc>
                        <a:defRPr/>
                      </a:pPr>
                      <a:r>
                        <a:rPr lang="en-US" sz="5600">
                          <a:solidFill>
                            <a:srgbClr val="2B4B82"/>
                          </a:solidFill>
                          <a:latin typeface="Clear Sans Bold"/>
                        </a:rPr>
                        <a:t>Контроль данных</a:t>
                      </a:r>
                      <a:endParaRPr lang="en-US" sz="1100"/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24058">
                <a:tc>
                  <a:txBody>
                    <a:bodyPr/>
                    <a:lstStyle/>
                    <a:p>
                      <a:pPr marL="518160" lvl="1" indent="-259080" algn="l">
                        <a:lnSpc>
                          <a:spcPts val="33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Для получения справки о том какие формы и в каком разрезе внесены, воспользуйтесь пунктом меню </a:t>
                      </a:r>
                      <a:r>
                        <a:rPr lang="en-US" sz="2400">
                          <a:solidFill>
                            <a:srgbClr val="ED87B5"/>
                          </a:solidFill>
                          <a:latin typeface="Clear Sans"/>
                        </a:rPr>
                        <a:t>“Информация о вводе”</a:t>
                      </a:r>
                      <a:endParaRPr lang="en-US" sz="1100"/>
                    </a:p>
                    <a:p>
                      <a:pPr>
                        <a:lnSpc>
                          <a:spcPts val="3359"/>
                        </a:lnSpc>
                      </a:pPr>
                      <a:endParaRPr lang="en-US" sz="1100"/>
                    </a:p>
                    <a:p>
                      <a:pPr marL="518160" lvl="1" indent="-259080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Установите параметры и нажмите кнопку </a:t>
                      </a:r>
                      <a:r>
                        <a:rPr lang="en-US" sz="2400">
                          <a:solidFill>
                            <a:srgbClr val="ED87B5"/>
                          </a:solidFill>
                          <a:latin typeface="Clear Sans"/>
                        </a:rPr>
                        <a:t>“Загрузить”</a:t>
                      </a: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.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  <a:endParaRPr lang="en-US" sz="2400">
                        <a:solidFill>
                          <a:srgbClr val="2B4B82"/>
                        </a:solidFill>
                        <a:latin typeface="Clear Sans"/>
                      </a:endParaRPr>
                    </a:p>
                    <a:p>
                      <a:pPr marL="518160" lvl="1" indent="-259080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Справку о состоянии наличия данных можно распечатать.</a:t>
                      </a:r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518160" lvl="1" indent="-259080" algn="l">
                        <a:lnSpc>
                          <a:spcPts val="335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Для сравнительного анализа внутри самой статистической формы  в пункте меню </a:t>
                      </a:r>
                      <a:r>
                        <a:rPr lang="en-US" sz="2400">
                          <a:solidFill>
                            <a:srgbClr val="ED87B5"/>
                          </a:solidFill>
                          <a:latin typeface="Clear Sans"/>
                        </a:rPr>
                        <a:t>“Работа”</a:t>
                      </a: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 выберите один из пунктов контроля данных.</a:t>
                      </a:r>
                      <a:endParaRPr lang="en-US" sz="1100"/>
                    </a:p>
                    <a:p>
                      <a:pPr>
                        <a:lnSpc>
                          <a:spcPts val="3359"/>
                        </a:lnSpc>
                      </a:pPr>
                      <a:endParaRPr lang="en-US" sz="1100"/>
                    </a:p>
                    <a:p>
                      <a:pPr marL="518160" lvl="1" indent="-259080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В открывшемся окне выберите период, разрез, форму и нажмите кнопку </a:t>
                      </a:r>
                      <a:r>
                        <a:rPr lang="en-US" sz="2400">
                          <a:solidFill>
                            <a:srgbClr val="ED87B5"/>
                          </a:solidFill>
                          <a:latin typeface="Clear Sans"/>
                        </a:rPr>
                        <a:t>“Принять”</a:t>
                      </a: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.</a:t>
                      </a:r>
                    </a:p>
                    <a:p>
                      <a:pPr>
                        <a:lnSpc>
                          <a:spcPts val="3359"/>
                        </a:lnSpc>
                      </a:pPr>
                      <a:endParaRPr lang="en-US" sz="2400">
                        <a:solidFill>
                          <a:srgbClr val="2B4B82"/>
                        </a:solidFill>
                        <a:latin typeface="Clear Sans"/>
                      </a:endParaRPr>
                    </a:p>
                    <a:p>
                      <a:pPr marL="518160" lvl="1" indent="-259080">
                        <a:lnSpc>
                          <a:spcPts val="3359"/>
                        </a:lnSpc>
                        <a:buFont typeface="Arial"/>
                        <a:buChar char="•"/>
                      </a:pPr>
                      <a:r>
                        <a:rPr lang="en-US" sz="2400">
                          <a:solidFill>
                            <a:srgbClr val="2B4B82"/>
                          </a:solidFill>
                          <a:latin typeface="Clear Sans"/>
                        </a:rPr>
                        <a:t>На экране будет представлена ведомость контроля. Для удобства эту ведомость можно распечатать или перевести в Excel.</a:t>
                      </a:r>
                    </a:p>
                  </a:txBody>
                  <a:tcPr marL="190500" marR="190500" marT="190500" marB="190500">
                    <a:lnL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rgbClr val="FEFEF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TextBox 7"/>
          <p:cNvSpPr txBox="1"/>
          <p:nvPr/>
        </p:nvSpPr>
        <p:spPr>
          <a:xfrm>
            <a:off x="9475224" y="4257040"/>
            <a:ext cx="7784076" cy="886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344582"/>
                </a:solidFill>
                <a:latin typeface="Clear Sans Bold"/>
              </a:rPr>
              <a:t>(”Внутриформенный", “Межформенный”, “Межгодовой”)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313492" y="890486"/>
            <a:ext cx="6205324" cy="7047097"/>
            <a:chOff x="0" y="0"/>
            <a:chExt cx="8273765" cy="9396130"/>
          </a:xfrm>
        </p:grpSpPr>
        <p:sp>
          <p:nvSpPr>
            <p:cNvPr id="3" name="TextBox 3"/>
            <p:cNvSpPr txBox="1"/>
            <p:nvPr/>
          </p:nvSpPr>
          <p:spPr>
            <a:xfrm>
              <a:off x="0" y="66675"/>
              <a:ext cx="8273765" cy="16755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19"/>
                </a:lnSpc>
                <a:spcBef>
                  <a:spcPct val="0"/>
                </a:spcBef>
              </a:pPr>
              <a:r>
                <a:rPr lang="en-US" sz="4590">
                  <a:solidFill>
                    <a:srgbClr val="2B4B82"/>
                  </a:solidFill>
                  <a:latin typeface="Clear Sans Bold"/>
                </a:rPr>
                <a:t>Получение сводов по размерам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500353"/>
              <a:ext cx="7927071" cy="68957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7833" lvl="1" indent="-243917">
                <a:lnSpc>
                  <a:spcPts val="3163"/>
                </a:lnSpc>
                <a:buFont typeface="Arial"/>
                <a:buChar char="•"/>
              </a:pPr>
              <a:r>
                <a:rPr lang="en-US" sz="2259">
                  <a:solidFill>
                    <a:srgbClr val="2B4B82"/>
                  </a:solidFill>
                  <a:latin typeface="Clear Sans"/>
                </a:rPr>
                <a:t>Для получения сводов по разрезам в пункте меню «Работа» выберите пункт </a:t>
              </a:r>
              <a:r>
                <a:rPr lang="en-US" sz="2259">
                  <a:solidFill>
                    <a:srgbClr val="FEFEFE"/>
                  </a:solidFill>
                  <a:latin typeface="Clear Sans Bold"/>
                </a:rPr>
                <a:t>“Слияние форм по разрезам”</a:t>
              </a:r>
              <a:r>
                <a:rPr lang="en-US" sz="2259">
                  <a:solidFill>
                    <a:srgbClr val="2B4B82"/>
                  </a:solidFill>
                  <a:latin typeface="Clear Sans"/>
                </a:rPr>
                <a:t>.</a:t>
              </a:r>
            </a:p>
            <a:p>
              <a:pPr>
                <a:lnSpc>
                  <a:spcPts val="3163"/>
                </a:lnSpc>
              </a:pPr>
              <a:endParaRPr lang="en-US" sz="2259">
                <a:solidFill>
                  <a:srgbClr val="2B4B82"/>
                </a:solidFill>
                <a:latin typeface="Clear Sans"/>
              </a:endParaRPr>
            </a:p>
            <a:p>
              <a:pPr marL="487833" lvl="1" indent="-243917">
                <a:lnSpc>
                  <a:spcPts val="3163"/>
                </a:lnSpc>
                <a:buFont typeface="Arial"/>
                <a:buChar char="•"/>
              </a:pPr>
              <a:r>
                <a:rPr lang="en-US" sz="2259">
                  <a:solidFill>
                    <a:srgbClr val="2B4B82"/>
                  </a:solidFill>
                  <a:latin typeface="Clear Sans"/>
                </a:rPr>
                <a:t>На экране выберите год, период, укажите разрезы источника (слева) и итоговый разрез (справа), выберите объект, форму и нажмите кнопку </a:t>
              </a:r>
              <a:r>
                <a:rPr lang="en-US" sz="2259">
                  <a:solidFill>
                    <a:srgbClr val="FEFEFE"/>
                  </a:solidFill>
                  <a:latin typeface="Clear Sans Bold"/>
                </a:rPr>
                <a:t>“Получить свод”</a:t>
              </a:r>
              <a:r>
                <a:rPr lang="en-US" sz="2259">
                  <a:solidFill>
                    <a:srgbClr val="2B4B82"/>
                  </a:solidFill>
                  <a:latin typeface="Clear Sans"/>
                </a:rPr>
                <a:t>.</a:t>
              </a:r>
            </a:p>
            <a:p>
              <a:pPr>
                <a:lnSpc>
                  <a:spcPts val="3163"/>
                </a:lnSpc>
              </a:pPr>
              <a:endParaRPr lang="en-US" sz="2259">
                <a:solidFill>
                  <a:srgbClr val="2B4B82"/>
                </a:solidFill>
                <a:latin typeface="Clear Sans"/>
              </a:endParaRPr>
            </a:p>
            <a:p>
              <a:pPr marL="487833" lvl="1" indent="-243917" algn="l">
                <a:lnSpc>
                  <a:spcPts val="3163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259">
                  <a:solidFill>
                    <a:srgbClr val="2B4B82"/>
                  </a:solidFill>
                  <a:latin typeface="Clear Sans"/>
                </a:rPr>
                <a:t>Сформированную сводную форму можно просмотреть и распечатать через режим </a:t>
              </a:r>
              <a:r>
                <a:rPr lang="en-US" sz="2259">
                  <a:solidFill>
                    <a:srgbClr val="FEFEFE"/>
                  </a:solidFill>
                  <a:latin typeface="Clear Sans Bold"/>
                </a:rPr>
                <a:t>“Открытие”</a:t>
              </a:r>
              <a:r>
                <a:rPr lang="en-US" sz="2259">
                  <a:solidFill>
                    <a:srgbClr val="2B4B82"/>
                  </a:solidFill>
                  <a:latin typeface="Clear Sans"/>
                </a:rPr>
                <a:t>.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16245927" y="7085444"/>
            <a:ext cx="3400863" cy="3515930"/>
          </a:xfrm>
          <a:custGeom>
            <a:avLst/>
            <a:gdLst/>
            <a:ahLst/>
            <a:cxnLst/>
            <a:rect l="l" t="t" r="r" b="b"/>
            <a:pathLst>
              <a:path w="3400863" h="3515930">
                <a:moveTo>
                  <a:pt x="0" y="0"/>
                </a:moveTo>
                <a:lnTo>
                  <a:pt x="3400863" y="0"/>
                </a:lnTo>
                <a:lnTo>
                  <a:pt x="3400863" y="3515930"/>
                </a:lnTo>
                <a:lnTo>
                  <a:pt x="0" y="3515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ru-RU"/>
          </a:p>
        </p:txBody>
      </p:sp>
      <p:sp>
        <p:nvSpPr>
          <p:cNvPr id="6" name="Freeform 6"/>
          <p:cNvSpPr/>
          <p:nvPr/>
        </p:nvSpPr>
        <p:spPr>
          <a:xfrm>
            <a:off x="7085444" y="1432903"/>
            <a:ext cx="3844635" cy="6504681"/>
          </a:xfrm>
          <a:custGeom>
            <a:avLst/>
            <a:gdLst/>
            <a:ahLst/>
            <a:cxnLst/>
            <a:rect l="l" t="t" r="r" b="b"/>
            <a:pathLst>
              <a:path w="3844635" h="6504681">
                <a:moveTo>
                  <a:pt x="0" y="0"/>
                </a:moveTo>
                <a:lnTo>
                  <a:pt x="3844635" y="0"/>
                </a:lnTo>
                <a:lnTo>
                  <a:pt x="3844635" y="6504680"/>
                </a:lnTo>
                <a:lnTo>
                  <a:pt x="0" y="65046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08" r="-1808"/>
            </a:stretch>
          </a:blipFill>
          <a:ln w="38100" cap="sq">
            <a:solidFill>
              <a:srgbClr val="4771AC"/>
            </a:solidFill>
            <a:prstDash val="solid"/>
            <a:miter/>
          </a:ln>
        </p:spPr>
        <p:txBody>
          <a:bodyPr/>
          <a:lstStyle/>
          <a:p>
            <a:endParaRPr lang="ru-RU"/>
          </a:p>
        </p:txBody>
      </p:sp>
      <p:grpSp>
        <p:nvGrpSpPr>
          <p:cNvPr id="7" name="Group 7"/>
          <p:cNvGrpSpPr/>
          <p:nvPr/>
        </p:nvGrpSpPr>
        <p:grpSpPr>
          <a:xfrm>
            <a:off x="299947" y="754682"/>
            <a:ext cx="6402085" cy="8777637"/>
            <a:chOff x="0" y="0"/>
            <a:chExt cx="8536114" cy="11703515"/>
          </a:xfrm>
        </p:grpSpPr>
        <p:sp>
          <p:nvSpPr>
            <p:cNvPr id="8" name="TextBox 8"/>
            <p:cNvSpPr txBox="1"/>
            <p:nvPr/>
          </p:nvSpPr>
          <p:spPr>
            <a:xfrm>
              <a:off x="0" y="66675"/>
              <a:ext cx="8536114" cy="22495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99"/>
                </a:lnSpc>
              </a:pPr>
              <a:r>
                <a:rPr lang="en-US" sz="4190">
                  <a:solidFill>
                    <a:srgbClr val="2B4B82"/>
                  </a:solidFill>
                  <a:latin typeface="Clear Sans Bold"/>
                </a:rPr>
                <a:t>Формирование сводных форм по району, области, республики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654195"/>
              <a:ext cx="8536114" cy="90493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87833" lvl="1" indent="-243917">
                <a:lnSpc>
                  <a:spcPts val="2440"/>
                </a:lnSpc>
                <a:buFont typeface="Arial"/>
                <a:buChar char="•"/>
              </a:pPr>
              <a:r>
                <a:rPr lang="en-US" sz="2259">
                  <a:solidFill>
                    <a:srgbClr val="2B4B82"/>
                  </a:solidFill>
                  <a:latin typeface="Clear Sans"/>
                </a:rPr>
                <a:t>Для получения сводов в Пункте меню </a:t>
              </a:r>
              <a:r>
                <a:rPr lang="en-US" sz="2259">
                  <a:solidFill>
                    <a:srgbClr val="FEFEFE"/>
                  </a:solidFill>
                  <a:latin typeface="Clear Sans Bold"/>
                </a:rPr>
                <a:t>“Работа”</a:t>
              </a:r>
              <a:r>
                <a:rPr lang="en-US" sz="2259">
                  <a:solidFill>
                    <a:srgbClr val="2B4B82"/>
                  </a:solidFill>
                  <a:latin typeface="Clear Sans"/>
                </a:rPr>
                <a:t> выберите пункт </a:t>
              </a:r>
              <a:r>
                <a:rPr lang="en-US" sz="2259">
                  <a:solidFill>
                    <a:srgbClr val="FEFEFE"/>
                  </a:solidFill>
                  <a:latin typeface="Clear Sans Bold"/>
                </a:rPr>
                <a:t>“Сведение форм”</a:t>
              </a:r>
              <a:r>
                <a:rPr lang="en-US" sz="2259">
                  <a:solidFill>
                    <a:srgbClr val="2B4B82"/>
                  </a:solidFill>
                  <a:latin typeface="Clear Sans"/>
                </a:rPr>
                <a:t>.</a:t>
              </a:r>
            </a:p>
            <a:p>
              <a:pPr>
                <a:lnSpc>
                  <a:spcPts val="2440"/>
                </a:lnSpc>
              </a:pPr>
              <a:endParaRPr lang="en-US" sz="2259">
                <a:solidFill>
                  <a:srgbClr val="2B4B82"/>
                </a:solidFill>
                <a:latin typeface="Clear Sans"/>
              </a:endParaRPr>
            </a:p>
            <a:p>
              <a:pPr marL="487833" lvl="1" indent="-243917">
                <a:lnSpc>
                  <a:spcPts val="3163"/>
                </a:lnSpc>
                <a:buFont typeface="Arial"/>
                <a:buChar char="•"/>
              </a:pPr>
              <a:r>
                <a:rPr lang="en-US" sz="2259">
                  <a:solidFill>
                    <a:srgbClr val="2B4B82"/>
                  </a:solidFill>
                  <a:latin typeface="Clear Sans"/>
                </a:rPr>
                <a:t>В экране выбора параметров формирования свода укажите требуемые данные: </a:t>
              </a:r>
              <a:r>
                <a:rPr lang="en-US" sz="2259">
                  <a:solidFill>
                    <a:srgbClr val="FEFEFE"/>
                  </a:solidFill>
                  <a:latin typeface="Clear Sans Bold"/>
                </a:rPr>
                <a:t>период, разрез, область.</a:t>
              </a:r>
            </a:p>
            <a:p>
              <a:pPr>
                <a:lnSpc>
                  <a:spcPts val="3163"/>
                </a:lnSpc>
              </a:pPr>
              <a:endParaRPr lang="en-US" sz="2259">
                <a:solidFill>
                  <a:srgbClr val="FEFEFE"/>
                </a:solidFill>
                <a:latin typeface="Clear Sans Bold"/>
              </a:endParaRPr>
            </a:p>
            <a:p>
              <a:pPr marL="487833" lvl="1" indent="-243917">
                <a:lnSpc>
                  <a:spcPts val="3163"/>
                </a:lnSpc>
                <a:buFont typeface="Arial"/>
                <a:buChar char="•"/>
              </a:pPr>
              <a:r>
                <a:rPr lang="en-US" sz="2259">
                  <a:solidFill>
                    <a:srgbClr val="2B4B82"/>
                  </a:solidFill>
                  <a:latin typeface="Clear Sans"/>
                </a:rPr>
                <a:t>Свод можно получить как по одному району, так и по нескольким районам. Для этого пользователь должен галочкой отметить требуемые районы. Также и по форме. Можно сформировать свод по одной или нескольким отчетным формам.</a:t>
              </a:r>
            </a:p>
            <a:p>
              <a:pPr>
                <a:lnSpc>
                  <a:spcPts val="3163"/>
                </a:lnSpc>
              </a:pPr>
              <a:endParaRPr lang="en-US" sz="2259">
                <a:solidFill>
                  <a:srgbClr val="2B4B82"/>
                </a:solidFill>
                <a:latin typeface="Clear Sans"/>
              </a:endParaRPr>
            </a:p>
            <a:p>
              <a:pPr marL="487833" lvl="1" indent="-243917">
                <a:lnSpc>
                  <a:spcPts val="3163"/>
                </a:lnSpc>
                <a:buFont typeface="Arial"/>
                <a:buChar char="•"/>
              </a:pPr>
              <a:r>
                <a:rPr lang="en-US" sz="2259">
                  <a:solidFill>
                    <a:srgbClr val="2B4B82"/>
                  </a:solidFill>
                  <a:latin typeface="Clear Sans"/>
                </a:rPr>
                <a:t>Сформированную сводную форму можно просмотреть и распечатать через режим</a:t>
              </a:r>
              <a:r>
                <a:rPr lang="en-US" sz="2259">
                  <a:solidFill>
                    <a:srgbClr val="FEFEFE"/>
                  </a:solidFill>
                  <a:latin typeface="Clear Sans Bold"/>
                </a:rPr>
                <a:t> «Открытие форм/таблиц»</a:t>
              </a:r>
              <a:r>
                <a:rPr lang="en-US" sz="2259">
                  <a:solidFill>
                    <a:srgbClr val="2B4B82"/>
                  </a:solidFill>
                  <a:latin typeface="Clear Sans"/>
                </a:rPr>
                <a:t>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8062054" cy="10287000"/>
          </a:xfrm>
          <a:custGeom>
            <a:avLst/>
            <a:gdLst/>
            <a:ahLst/>
            <a:cxnLst/>
            <a:rect l="l" t="t" r="r" b="b"/>
            <a:pathLst>
              <a:path w="8062054" h="10287000">
                <a:moveTo>
                  <a:pt x="0" y="0"/>
                </a:moveTo>
                <a:lnTo>
                  <a:pt x="8062054" y="0"/>
                </a:lnTo>
                <a:lnTo>
                  <a:pt x="8062054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14" b="-1014"/>
            </a:stretch>
          </a:blipFill>
        </p:spPr>
        <p:txBody>
          <a:bodyPr/>
          <a:lstStyle/>
          <a:p>
            <a:endParaRPr lang="ru-RU"/>
          </a:p>
        </p:txBody>
      </p:sp>
      <p:grpSp>
        <p:nvGrpSpPr>
          <p:cNvPr id="3" name="Group 3"/>
          <p:cNvGrpSpPr/>
          <p:nvPr/>
        </p:nvGrpSpPr>
        <p:grpSpPr>
          <a:xfrm>
            <a:off x="1967970" y="0"/>
            <a:ext cx="6094084" cy="1060134"/>
            <a:chOff x="0" y="0"/>
            <a:chExt cx="1605026" cy="27921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05026" cy="279212"/>
            </a:xfrm>
            <a:custGeom>
              <a:avLst/>
              <a:gdLst/>
              <a:ahLst/>
              <a:cxnLst/>
              <a:rect l="l" t="t" r="r" b="b"/>
              <a:pathLst>
                <a:path w="1605026" h="279212">
                  <a:moveTo>
                    <a:pt x="0" y="0"/>
                  </a:moveTo>
                  <a:lnTo>
                    <a:pt x="1605026" y="0"/>
                  </a:lnTo>
                  <a:lnTo>
                    <a:pt x="1605026" y="279212"/>
                  </a:lnTo>
                  <a:lnTo>
                    <a:pt x="0" y="2792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ru-RU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026530" y="1119340"/>
            <a:ext cx="8420640" cy="8048319"/>
            <a:chOff x="0" y="0"/>
            <a:chExt cx="11227520" cy="10731092"/>
          </a:xfrm>
        </p:grpSpPr>
        <p:sp>
          <p:nvSpPr>
            <p:cNvPr id="7" name="TextBox 7"/>
            <p:cNvSpPr txBox="1"/>
            <p:nvPr/>
          </p:nvSpPr>
          <p:spPr>
            <a:xfrm>
              <a:off x="0" y="85725"/>
              <a:ext cx="11227520" cy="1207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6399">
                  <a:solidFill>
                    <a:srgbClr val="2B4B82"/>
                  </a:solidFill>
                  <a:latin typeface="Clear Sans Bold"/>
                </a:rPr>
                <a:t>Генерация 47 формы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938308"/>
              <a:ext cx="11227520" cy="18611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80"/>
                </a:lnSpc>
              </a:pPr>
              <a:r>
                <a:rPr lang="en-US" sz="2700">
                  <a:solidFill>
                    <a:srgbClr val="2B4B82"/>
                  </a:solidFill>
                  <a:latin typeface="Clear Sans"/>
                </a:rPr>
                <a:t>ПЕРЕД ГЕНЕРАЦИЕЙ 47 ФОРМЫ НЕОБХОДИМО СФОРМИРОВАТЬ СВОД ПО РАЙОНАМ, ЗАТЕМ ПО ОБЛАСТИ.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617947"/>
              <a:ext cx="11227520" cy="61131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Clear Sans"/>
                </a:rPr>
                <a:t>После создания свода в пункте меню “Работа” выберите пункт “Генерация 47 формы”.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2B4B82"/>
                </a:solidFill>
                <a:latin typeface="Clear Sans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Clear Sans"/>
                </a:rPr>
                <a:t>В экране выбора параметров укажите требуемые данные: период, разрез, объект, область, укажите районы.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2B4B82"/>
                </a:solidFill>
                <a:latin typeface="Clear Sans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2B4B82"/>
                  </a:solidFill>
                  <a:latin typeface="Clear Sans"/>
                </a:rPr>
                <a:t>Сгенерированную форму можно посмотреть через режим “Открытие форм/таблиц” или перевести в Excel через режим “Генерация Excel форм”.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2B4B82"/>
                </a:solidFill>
                <a:latin typeface="Clear San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0291" y="196210"/>
            <a:ext cx="7386521" cy="2424879"/>
          </a:xfrm>
          <a:custGeom>
            <a:avLst/>
            <a:gdLst/>
            <a:ahLst/>
            <a:cxnLst/>
            <a:rect l="l" t="t" r="r" b="b"/>
            <a:pathLst>
              <a:path w="7386521" h="2424879">
                <a:moveTo>
                  <a:pt x="0" y="0"/>
                </a:moveTo>
                <a:lnTo>
                  <a:pt x="7386521" y="0"/>
                </a:lnTo>
                <a:lnTo>
                  <a:pt x="7386521" y="2424878"/>
                </a:lnTo>
                <a:lnTo>
                  <a:pt x="0" y="2424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7" r="-257"/>
            </a:stretch>
          </a:blipFill>
          <a:ln w="38100" cap="sq">
            <a:solidFill>
              <a:srgbClr val="4771AC"/>
            </a:solidFill>
            <a:prstDash val="solid"/>
            <a:miter/>
          </a:ln>
        </p:spPr>
        <p:txBody>
          <a:bodyPr/>
          <a:lstStyle/>
          <a:p>
            <a:endParaRPr lang="ru-RU"/>
          </a:p>
        </p:txBody>
      </p:sp>
      <p:sp>
        <p:nvSpPr>
          <p:cNvPr id="3" name="Freeform 3"/>
          <p:cNvSpPr/>
          <p:nvPr/>
        </p:nvSpPr>
        <p:spPr>
          <a:xfrm>
            <a:off x="250291" y="2715400"/>
            <a:ext cx="7386521" cy="4317280"/>
          </a:xfrm>
          <a:custGeom>
            <a:avLst/>
            <a:gdLst/>
            <a:ahLst/>
            <a:cxnLst/>
            <a:rect l="l" t="t" r="r" b="b"/>
            <a:pathLst>
              <a:path w="7386521" h="4317280">
                <a:moveTo>
                  <a:pt x="0" y="0"/>
                </a:moveTo>
                <a:lnTo>
                  <a:pt x="7386521" y="0"/>
                </a:lnTo>
                <a:lnTo>
                  <a:pt x="7386521" y="4317280"/>
                </a:lnTo>
                <a:lnTo>
                  <a:pt x="0" y="43172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11698"/>
            </a:stretch>
          </a:blipFill>
          <a:ln w="38100" cap="sq">
            <a:solidFill>
              <a:srgbClr val="4771AC"/>
            </a:solidFill>
            <a:prstDash val="solid"/>
            <a:miter/>
          </a:ln>
        </p:spPr>
        <p:txBody>
          <a:bodyPr/>
          <a:lstStyle/>
          <a:p>
            <a:endParaRPr lang="ru-RU"/>
          </a:p>
        </p:txBody>
      </p:sp>
      <p:grpSp>
        <p:nvGrpSpPr>
          <p:cNvPr id="4" name="Group 4"/>
          <p:cNvGrpSpPr/>
          <p:nvPr/>
        </p:nvGrpSpPr>
        <p:grpSpPr>
          <a:xfrm>
            <a:off x="8195700" y="894819"/>
            <a:ext cx="9555880" cy="6330010"/>
            <a:chOff x="0" y="0"/>
            <a:chExt cx="12741173" cy="8440013"/>
          </a:xfrm>
        </p:grpSpPr>
        <p:sp>
          <p:nvSpPr>
            <p:cNvPr id="5" name="TextBox 5"/>
            <p:cNvSpPr txBox="1"/>
            <p:nvPr/>
          </p:nvSpPr>
          <p:spPr>
            <a:xfrm>
              <a:off x="0" y="76200"/>
              <a:ext cx="12741173" cy="1938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5565"/>
                </a:lnSpc>
                <a:spcBef>
                  <a:spcPct val="0"/>
                </a:spcBef>
              </a:pPr>
              <a:r>
                <a:rPr lang="en-US" sz="5300">
                  <a:solidFill>
                    <a:srgbClr val="F7B4A7"/>
                  </a:solidFill>
                  <a:latin typeface="Clear Sans Bold"/>
                </a:rPr>
                <a:t>Работа с таблицами “Мединфо”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659669"/>
              <a:ext cx="12741173" cy="10839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360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94DDDE"/>
                  </a:solidFill>
                  <a:latin typeface="Clear Sans"/>
                </a:rPr>
                <a:t>ДЛЯ НАЧАЛА НЕОБХОДИМО СФОРМИРОВАТЬ СВОДЫ ПО РАЙОНАМ, ЗАТЕМ ПО ОБЛАСТИ. 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4562068"/>
              <a:ext cx="12741173" cy="38779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94DDDE"/>
                  </a:solidFill>
                  <a:latin typeface="Clear Sans"/>
                </a:rPr>
                <a:t>В пункте меню “Мединфо” выберите пункт “Медико-статистические показатели”.</a:t>
              </a:r>
            </a:p>
            <a:p>
              <a:pPr>
                <a:lnSpc>
                  <a:spcPts val="3359"/>
                </a:lnSpc>
              </a:pPr>
              <a:endParaRPr lang="en-US" sz="2400">
                <a:solidFill>
                  <a:srgbClr val="94DDDE"/>
                </a:solidFill>
                <a:latin typeface="Clear Sans"/>
              </a:endParaRPr>
            </a:p>
            <a:p>
              <a:pPr marL="518160" lvl="1" indent="-259080">
                <a:lnSpc>
                  <a:spcPts val="3359"/>
                </a:lnSpc>
                <a:buFont typeface="Arial"/>
                <a:buChar char="•"/>
              </a:pPr>
              <a:r>
                <a:rPr lang="en-US" sz="2400">
                  <a:solidFill>
                    <a:srgbClr val="94DDDE"/>
                  </a:solidFill>
                  <a:latin typeface="Clear Sans"/>
                </a:rPr>
                <a:t>В экране выбора параметров укажите требуемые данные: раздел, страницу (наименование таблицы), тип периода, объект и нажмите “Сгенерировать таблицу”.</a:t>
              </a:r>
            </a:p>
            <a:p>
              <a:pPr marL="518160" lvl="1" indent="-259080" algn="l">
                <a:lnSpc>
                  <a:spcPts val="3359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400">
                  <a:solidFill>
                    <a:srgbClr val="94DDDE"/>
                  </a:solidFill>
                  <a:latin typeface="Clear Sans"/>
                </a:rPr>
                <a:t>Сгенерированная таблица создается в Excel формате.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250291" y="7126992"/>
            <a:ext cx="7386521" cy="3160008"/>
            <a:chOff x="0" y="0"/>
            <a:chExt cx="1945421" cy="83226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45421" cy="832266"/>
            </a:xfrm>
            <a:custGeom>
              <a:avLst/>
              <a:gdLst/>
              <a:ahLst/>
              <a:cxnLst/>
              <a:rect l="l" t="t" r="r" b="b"/>
              <a:pathLst>
                <a:path w="1945421" h="832266">
                  <a:moveTo>
                    <a:pt x="0" y="0"/>
                  </a:moveTo>
                  <a:lnTo>
                    <a:pt x="1945421" y="0"/>
                  </a:lnTo>
                  <a:lnTo>
                    <a:pt x="1945421" y="832266"/>
                  </a:lnTo>
                  <a:lnTo>
                    <a:pt x="0" y="832266"/>
                  </a:lnTo>
                  <a:close/>
                </a:path>
              </a:pathLst>
            </a:custGeom>
            <a:solidFill>
              <a:srgbClr val="FFFFFF"/>
            </a:solidFill>
            <a:ln w="38100" cap="sq">
              <a:solidFill>
                <a:srgbClr val="4771AC"/>
              </a:solidFill>
              <a:prstDash val="solid"/>
              <a:miter/>
            </a:ln>
          </p:spPr>
          <p:txBody>
            <a:bodyPr/>
            <a:lstStyle/>
            <a:p>
              <a:endParaRPr lang="ru-RU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307102" y="7188120"/>
            <a:ext cx="5037284" cy="3037752"/>
          </a:xfrm>
          <a:custGeom>
            <a:avLst/>
            <a:gdLst/>
            <a:ahLst/>
            <a:cxnLst/>
            <a:rect l="l" t="t" r="r" b="b"/>
            <a:pathLst>
              <a:path w="5037284" h="3037752">
                <a:moveTo>
                  <a:pt x="0" y="0"/>
                </a:moveTo>
                <a:lnTo>
                  <a:pt x="5037284" y="0"/>
                </a:lnTo>
                <a:lnTo>
                  <a:pt x="5037284" y="3037752"/>
                </a:lnTo>
                <a:lnTo>
                  <a:pt x="0" y="3037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ru-RU"/>
          </a:p>
        </p:txBody>
      </p:sp>
      <p:sp>
        <p:nvSpPr>
          <p:cNvPr id="12" name="TextBox 12"/>
          <p:cNvSpPr txBox="1"/>
          <p:nvPr/>
        </p:nvSpPr>
        <p:spPr>
          <a:xfrm>
            <a:off x="8251807" y="7895249"/>
            <a:ext cx="9007493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60"/>
              </a:lnSpc>
              <a:spcBef>
                <a:spcPct val="0"/>
              </a:spcBef>
            </a:pPr>
            <a:r>
              <a:rPr lang="en-US" sz="2400" u="none" strike="noStrike">
                <a:solidFill>
                  <a:srgbClr val="94DDDE"/>
                </a:solidFill>
                <a:latin typeface="Clear Sans"/>
              </a:rPr>
              <a:t>ТАБЛИЦЫ </a:t>
            </a:r>
            <a:r>
              <a:rPr lang="en-US" sz="2400" u="none" strike="noStrike">
                <a:solidFill>
                  <a:srgbClr val="F7B4A7"/>
                </a:solidFill>
                <a:latin typeface="Clear Sans"/>
              </a:rPr>
              <a:t>“МЕДИНФО”</a:t>
            </a:r>
            <a:r>
              <a:rPr lang="en-US" sz="2400" u="none" strike="noStrike">
                <a:solidFill>
                  <a:srgbClr val="94DDDE"/>
                </a:solidFill>
                <a:latin typeface="Clear Sans"/>
              </a:rPr>
              <a:t> МОЖНО СГЕНЕРИРОВАТЬ ПО РАЙОНУ В РАЗРЕЗЕ ОРГАНИЗАЦИЙ. ДЛЯ ЭТОГО В ПАРАМЕТРАХ НАДО УКАЗАТЬ ОБЛАСТЬ И РАЙОН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785</Words>
  <Application>Microsoft Office PowerPoint</Application>
  <PresentationFormat>Произвольный</PresentationFormat>
  <Paragraphs>77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20" baseType="lpstr">
      <vt:lpstr>Clear Sans Bold</vt:lpstr>
      <vt:lpstr>Calibri</vt:lpstr>
      <vt:lpstr>Arial</vt:lpstr>
      <vt:lpstr>Clear Sans Bold Italics</vt:lpstr>
      <vt:lpstr>Clear Sans Italics</vt:lpstr>
      <vt:lpstr>Clear Sans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Медстат</dc:title>
  <dc:creator>Жадыра Карашутова</dc:creator>
  <cp:lastModifiedBy>Жадыра Карашутова</cp:lastModifiedBy>
  <cp:revision>2</cp:revision>
  <dcterms:created xsi:type="dcterms:W3CDTF">2006-08-16T00:00:00Z</dcterms:created>
  <dcterms:modified xsi:type="dcterms:W3CDTF">2023-12-20T09:00:54Z</dcterms:modified>
  <dc:identifier>DAFvhq77pbY</dc:identifier>
</cp:coreProperties>
</file>